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59" r:id="rId3"/>
    <p:sldId id="307" r:id="rId4"/>
    <p:sldId id="308" r:id="rId5"/>
    <p:sldId id="326" r:id="rId6"/>
    <p:sldId id="320" r:id="rId7"/>
    <p:sldId id="289" r:id="rId8"/>
    <p:sldId id="290" r:id="rId9"/>
    <p:sldId id="291" r:id="rId10"/>
    <p:sldId id="317" r:id="rId11"/>
    <p:sldId id="282" r:id="rId12"/>
    <p:sldId id="309" r:id="rId13"/>
    <p:sldId id="313" r:id="rId14"/>
    <p:sldId id="316" r:id="rId15"/>
    <p:sldId id="314" r:id="rId16"/>
    <p:sldId id="315" r:id="rId17"/>
    <p:sldId id="297" r:id="rId18"/>
    <p:sldId id="295" r:id="rId19"/>
    <p:sldId id="292" r:id="rId20"/>
    <p:sldId id="305" r:id="rId21"/>
    <p:sldId id="286" r:id="rId22"/>
    <p:sldId id="285" r:id="rId23"/>
    <p:sldId id="267" r:id="rId24"/>
    <p:sldId id="321" r:id="rId25"/>
    <p:sldId id="323" r:id="rId26"/>
    <p:sldId id="324" r:id="rId27"/>
    <p:sldId id="325" r:id="rId28"/>
    <p:sldId id="327" r:id="rId29"/>
    <p:sldId id="294" r:id="rId30"/>
    <p:sldId id="304" r:id="rId31"/>
    <p:sldId id="299" r:id="rId32"/>
    <p:sldId id="300" r:id="rId33"/>
    <p:sldId id="301" r:id="rId34"/>
    <p:sldId id="319" r:id="rId35"/>
    <p:sldId id="302" r:id="rId36"/>
    <p:sldId id="265" r:id="rId37"/>
    <p:sldId id="275" r:id="rId38"/>
    <p:sldId id="278" r:id="rId39"/>
    <p:sldId id="287" r:id="rId40"/>
  </p:sldIdLst>
  <p:sldSz cx="9144000" cy="6858000" type="screen4x3"/>
  <p:notesSz cx="6858000" cy="9144000"/>
  <p:defaultTextStyle>
    <a:defPPr>
      <a:defRPr lang="sk-SK"/>
    </a:defPPr>
    <a:lvl1pPr algn="l" rtl="0" eaLnBrk="0" fontAlgn="base" hangingPunct="0">
      <a:spcBef>
        <a:spcPct val="0"/>
      </a:spcBef>
      <a:spcAft>
        <a:spcPct val="0"/>
      </a:spcAft>
      <a:defRPr u="sng"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u="sng"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u="sng"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u="sng"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u="sng"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A86D"/>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sk-SK"/>
              <a:t>Upravte štýly predlohy textu</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podnadpisov</a:t>
            </a:r>
          </a:p>
        </p:txBody>
      </p:sp>
      <p:sp>
        <p:nvSpPr>
          <p:cNvPr id="4" name="Rectangle 4">
            <a:extLst>
              <a:ext uri="{FF2B5EF4-FFF2-40B4-BE49-F238E27FC236}">
                <a16:creationId xmlns:a16="http://schemas.microsoft.com/office/drawing/2014/main" id="{60BC4260-2245-4718-A36C-5778599DFAAA}"/>
              </a:ext>
            </a:extLst>
          </p:cNvPr>
          <p:cNvSpPr>
            <a:spLocks noGrp="1" noChangeArrowheads="1"/>
          </p:cNvSpPr>
          <p:nvPr>
            <p:ph type="dt" sz="half" idx="10"/>
          </p:nvPr>
        </p:nvSpPr>
        <p:spPr>
          <a:ln/>
        </p:spPr>
        <p:txBody>
          <a:bodyPr/>
          <a:lstStyle>
            <a:lvl1pPr>
              <a:defRPr/>
            </a:lvl1pPr>
          </a:lstStyle>
          <a:p>
            <a:endParaRPr lang="sk-SK" altLang="sk-SK"/>
          </a:p>
        </p:txBody>
      </p:sp>
      <p:sp>
        <p:nvSpPr>
          <p:cNvPr id="5" name="Rectangle 5">
            <a:extLst>
              <a:ext uri="{FF2B5EF4-FFF2-40B4-BE49-F238E27FC236}">
                <a16:creationId xmlns:a16="http://schemas.microsoft.com/office/drawing/2014/main" id="{0F6100AB-E2FE-4869-88D5-00DB04D71712}"/>
              </a:ext>
            </a:extLst>
          </p:cNvPr>
          <p:cNvSpPr>
            <a:spLocks noGrp="1" noChangeArrowheads="1"/>
          </p:cNvSpPr>
          <p:nvPr>
            <p:ph type="ftr" sz="quarter" idx="11"/>
          </p:nvPr>
        </p:nvSpPr>
        <p:spPr>
          <a:ln/>
        </p:spPr>
        <p:txBody>
          <a:bodyPr/>
          <a:lstStyle>
            <a:lvl1pPr>
              <a:defRPr/>
            </a:lvl1pPr>
          </a:lstStyle>
          <a:p>
            <a:endParaRPr lang="sk-SK" altLang="sk-SK"/>
          </a:p>
        </p:txBody>
      </p:sp>
      <p:sp>
        <p:nvSpPr>
          <p:cNvPr id="6" name="Rectangle 6">
            <a:extLst>
              <a:ext uri="{FF2B5EF4-FFF2-40B4-BE49-F238E27FC236}">
                <a16:creationId xmlns:a16="http://schemas.microsoft.com/office/drawing/2014/main" id="{0ADB93CD-8DAC-4EAF-9E76-DE2CBDD79194}"/>
              </a:ext>
            </a:extLst>
          </p:cNvPr>
          <p:cNvSpPr>
            <a:spLocks noGrp="1" noChangeArrowheads="1"/>
          </p:cNvSpPr>
          <p:nvPr>
            <p:ph type="sldNum" sz="quarter" idx="12"/>
          </p:nvPr>
        </p:nvSpPr>
        <p:spPr>
          <a:ln/>
        </p:spPr>
        <p:txBody>
          <a:bodyPr/>
          <a:lstStyle>
            <a:lvl1pPr>
              <a:defRPr/>
            </a:lvl1pPr>
          </a:lstStyle>
          <a:p>
            <a:fld id="{058371A5-AF12-4CC7-97FF-4E3F645AA21C}" type="slidenum">
              <a:rPr lang="sk-SK" altLang="en-US"/>
              <a:pPr/>
              <a:t>‹#›</a:t>
            </a:fld>
            <a:endParaRPr lang="sk-SK" altLang="en-US"/>
          </a:p>
        </p:txBody>
      </p:sp>
    </p:spTree>
    <p:extLst>
      <p:ext uri="{BB962C8B-B14F-4D97-AF65-F5344CB8AC3E}">
        <p14:creationId xmlns:p14="http://schemas.microsoft.com/office/powerpoint/2010/main" val="250820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zvislý text 2"/>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a:extLst>
              <a:ext uri="{FF2B5EF4-FFF2-40B4-BE49-F238E27FC236}">
                <a16:creationId xmlns:a16="http://schemas.microsoft.com/office/drawing/2014/main" id="{6893ACBE-B067-4217-96D8-1EF36EC2B3FE}"/>
              </a:ext>
            </a:extLst>
          </p:cNvPr>
          <p:cNvSpPr>
            <a:spLocks noGrp="1" noChangeArrowheads="1"/>
          </p:cNvSpPr>
          <p:nvPr>
            <p:ph type="dt" sz="half" idx="10"/>
          </p:nvPr>
        </p:nvSpPr>
        <p:spPr>
          <a:ln/>
        </p:spPr>
        <p:txBody>
          <a:bodyPr/>
          <a:lstStyle>
            <a:lvl1pPr>
              <a:defRPr/>
            </a:lvl1pPr>
          </a:lstStyle>
          <a:p>
            <a:endParaRPr lang="sk-SK" altLang="sk-SK"/>
          </a:p>
        </p:txBody>
      </p:sp>
      <p:sp>
        <p:nvSpPr>
          <p:cNvPr id="5" name="Rectangle 5">
            <a:extLst>
              <a:ext uri="{FF2B5EF4-FFF2-40B4-BE49-F238E27FC236}">
                <a16:creationId xmlns:a16="http://schemas.microsoft.com/office/drawing/2014/main" id="{8238928A-C75D-497D-9522-F79ED7A15B98}"/>
              </a:ext>
            </a:extLst>
          </p:cNvPr>
          <p:cNvSpPr>
            <a:spLocks noGrp="1" noChangeArrowheads="1"/>
          </p:cNvSpPr>
          <p:nvPr>
            <p:ph type="ftr" sz="quarter" idx="11"/>
          </p:nvPr>
        </p:nvSpPr>
        <p:spPr>
          <a:ln/>
        </p:spPr>
        <p:txBody>
          <a:bodyPr/>
          <a:lstStyle>
            <a:lvl1pPr>
              <a:defRPr/>
            </a:lvl1pPr>
          </a:lstStyle>
          <a:p>
            <a:endParaRPr lang="sk-SK" altLang="sk-SK"/>
          </a:p>
        </p:txBody>
      </p:sp>
      <p:sp>
        <p:nvSpPr>
          <p:cNvPr id="6" name="Rectangle 6">
            <a:extLst>
              <a:ext uri="{FF2B5EF4-FFF2-40B4-BE49-F238E27FC236}">
                <a16:creationId xmlns:a16="http://schemas.microsoft.com/office/drawing/2014/main" id="{5E121786-9188-48CC-A67E-01D2F83979D4}"/>
              </a:ext>
            </a:extLst>
          </p:cNvPr>
          <p:cNvSpPr>
            <a:spLocks noGrp="1" noChangeArrowheads="1"/>
          </p:cNvSpPr>
          <p:nvPr>
            <p:ph type="sldNum" sz="quarter" idx="12"/>
          </p:nvPr>
        </p:nvSpPr>
        <p:spPr>
          <a:ln/>
        </p:spPr>
        <p:txBody>
          <a:bodyPr/>
          <a:lstStyle>
            <a:lvl1pPr>
              <a:defRPr/>
            </a:lvl1pPr>
          </a:lstStyle>
          <a:p>
            <a:fld id="{E3375DC7-2D7F-4881-9724-6D60E57931B4}" type="slidenum">
              <a:rPr lang="sk-SK" altLang="en-US"/>
              <a:pPr/>
              <a:t>‹#›</a:t>
            </a:fld>
            <a:endParaRPr lang="sk-SK" altLang="en-US"/>
          </a:p>
        </p:txBody>
      </p:sp>
    </p:spTree>
    <p:extLst>
      <p:ext uri="{BB962C8B-B14F-4D97-AF65-F5344CB8AC3E}">
        <p14:creationId xmlns:p14="http://schemas.microsoft.com/office/powerpoint/2010/main" val="3058204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a:t>Upravte štýly predlohy textu</a:t>
            </a:r>
          </a:p>
        </p:txBody>
      </p:sp>
      <p:sp>
        <p:nvSpPr>
          <p:cNvPr id="3" name="Zástupný objekt pre zvislý text 2"/>
          <p:cNvSpPr>
            <a:spLocks noGrp="1"/>
          </p:cNvSpPr>
          <p:nvPr>
            <p:ph type="body" orient="vert" idx="1"/>
          </p:nvPr>
        </p:nvSpPr>
        <p:spPr>
          <a:xfrm>
            <a:off x="457200" y="274638"/>
            <a:ext cx="6019800" cy="5851525"/>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a:extLst>
              <a:ext uri="{FF2B5EF4-FFF2-40B4-BE49-F238E27FC236}">
                <a16:creationId xmlns:a16="http://schemas.microsoft.com/office/drawing/2014/main" id="{32E38484-C558-40C9-8918-FC0404CA75EA}"/>
              </a:ext>
            </a:extLst>
          </p:cNvPr>
          <p:cNvSpPr>
            <a:spLocks noGrp="1" noChangeArrowheads="1"/>
          </p:cNvSpPr>
          <p:nvPr>
            <p:ph type="dt" sz="half" idx="10"/>
          </p:nvPr>
        </p:nvSpPr>
        <p:spPr>
          <a:ln/>
        </p:spPr>
        <p:txBody>
          <a:bodyPr/>
          <a:lstStyle>
            <a:lvl1pPr>
              <a:defRPr/>
            </a:lvl1pPr>
          </a:lstStyle>
          <a:p>
            <a:endParaRPr lang="sk-SK" altLang="sk-SK"/>
          </a:p>
        </p:txBody>
      </p:sp>
      <p:sp>
        <p:nvSpPr>
          <p:cNvPr id="5" name="Rectangle 5">
            <a:extLst>
              <a:ext uri="{FF2B5EF4-FFF2-40B4-BE49-F238E27FC236}">
                <a16:creationId xmlns:a16="http://schemas.microsoft.com/office/drawing/2014/main" id="{6ABFB1ED-D88D-4F3C-A080-466A1F3D990B}"/>
              </a:ext>
            </a:extLst>
          </p:cNvPr>
          <p:cNvSpPr>
            <a:spLocks noGrp="1" noChangeArrowheads="1"/>
          </p:cNvSpPr>
          <p:nvPr>
            <p:ph type="ftr" sz="quarter" idx="11"/>
          </p:nvPr>
        </p:nvSpPr>
        <p:spPr>
          <a:ln/>
        </p:spPr>
        <p:txBody>
          <a:bodyPr/>
          <a:lstStyle>
            <a:lvl1pPr>
              <a:defRPr/>
            </a:lvl1pPr>
          </a:lstStyle>
          <a:p>
            <a:endParaRPr lang="sk-SK" altLang="sk-SK"/>
          </a:p>
        </p:txBody>
      </p:sp>
      <p:sp>
        <p:nvSpPr>
          <p:cNvPr id="6" name="Rectangle 6">
            <a:extLst>
              <a:ext uri="{FF2B5EF4-FFF2-40B4-BE49-F238E27FC236}">
                <a16:creationId xmlns:a16="http://schemas.microsoft.com/office/drawing/2014/main" id="{AF03B151-C62D-4ABC-B450-9D20AD4D2383}"/>
              </a:ext>
            </a:extLst>
          </p:cNvPr>
          <p:cNvSpPr>
            <a:spLocks noGrp="1" noChangeArrowheads="1"/>
          </p:cNvSpPr>
          <p:nvPr>
            <p:ph type="sldNum" sz="quarter" idx="12"/>
          </p:nvPr>
        </p:nvSpPr>
        <p:spPr>
          <a:ln/>
        </p:spPr>
        <p:txBody>
          <a:bodyPr/>
          <a:lstStyle>
            <a:lvl1pPr>
              <a:defRPr/>
            </a:lvl1pPr>
          </a:lstStyle>
          <a:p>
            <a:fld id="{F9375899-2686-4EE2-A548-3F82E0FA616C}" type="slidenum">
              <a:rPr lang="sk-SK" altLang="en-US"/>
              <a:pPr/>
              <a:t>‹#›</a:t>
            </a:fld>
            <a:endParaRPr lang="sk-SK" altLang="en-US"/>
          </a:p>
        </p:txBody>
      </p:sp>
    </p:spTree>
    <p:extLst>
      <p:ext uri="{BB962C8B-B14F-4D97-AF65-F5344CB8AC3E}">
        <p14:creationId xmlns:p14="http://schemas.microsoft.com/office/powerpoint/2010/main" val="1047655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obsah 2"/>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a:extLst>
              <a:ext uri="{FF2B5EF4-FFF2-40B4-BE49-F238E27FC236}">
                <a16:creationId xmlns:a16="http://schemas.microsoft.com/office/drawing/2014/main" id="{38EB2B65-CAD9-40A5-A93D-FF7A157A219C}"/>
              </a:ext>
            </a:extLst>
          </p:cNvPr>
          <p:cNvSpPr>
            <a:spLocks noGrp="1" noChangeArrowheads="1"/>
          </p:cNvSpPr>
          <p:nvPr>
            <p:ph type="dt" sz="half" idx="10"/>
          </p:nvPr>
        </p:nvSpPr>
        <p:spPr>
          <a:ln/>
        </p:spPr>
        <p:txBody>
          <a:bodyPr/>
          <a:lstStyle>
            <a:lvl1pPr>
              <a:defRPr/>
            </a:lvl1pPr>
          </a:lstStyle>
          <a:p>
            <a:endParaRPr lang="sk-SK" altLang="sk-SK"/>
          </a:p>
        </p:txBody>
      </p:sp>
      <p:sp>
        <p:nvSpPr>
          <p:cNvPr id="5" name="Rectangle 5">
            <a:extLst>
              <a:ext uri="{FF2B5EF4-FFF2-40B4-BE49-F238E27FC236}">
                <a16:creationId xmlns:a16="http://schemas.microsoft.com/office/drawing/2014/main" id="{F5F218BE-4D23-49C0-BFA6-997C378F0ACB}"/>
              </a:ext>
            </a:extLst>
          </p:cNvPr>
          <p:cNvSpPr>
            <a:spLocks noGrp="1" noChangeArrowheads="1"/>
          </p:cNvSpPr>
          <p:nvPr>
            <p:ph type="ftr" sz="quarter" idx="11"/>
          </p:nvPr>
        </p:nvSpPr>
        <p:spPr>
          <a:ln/>
        </p:spPr>
        <p:txBody>
          <a:bodyPr/>
          <a:lstStyle>
            <a:lvl1pPr>
              <a:defRPr/>
            </a:lvl1pPr>
          </a:lstStyle>
          <a:p>
            <a:endParaRPr lang="sk-SK" altLang="sk-SK"/>
          </a:p>
        </p:txBody>
      </p:sp>
      <p:sp>
        <p:nvSpPr>
          <p:cNvPr id="6" name="Rectangle 6">
            <a:extLst>
              <a:ext uri="{FF2B5EF4-FFF2-40B4-BE49-F238E27FC236}">
                <a16:creationId xmlns:a16="http://schemas.microsoft.com/office/drawing/2014/main" id="{BAD91B1A-CC1F-4323-9480-17ACD7F68313}"/>
              </a:ext>
            </a:extLst>
          </p:cNvPr>
          <p:cNvSpPr>
            <a:spLocks noGrp="1" noChangeArrowheads="1"/>
          </p:cNvSpPr>
          <p:nvPr>
            <p:ph type="sldNum" sz="quarter" idx="12"/>
          </p:nvPr>
        </p:nvSpPr>
        <p:spPr>
          <a:ln/>
        </p:spPr>
        <p:txBody>
          <a:bodyPr/>
          <a:lstStyle>
            <a:lvl1pPr>
              <a:defRPr/>
            </a:lvl1pPr>
          </a:lstStyle>
          <a:p>
            <a:fld id="{3F03DD43-4E01-49E8-80CE-9F1FED00EFF1}" type="slidenum">
              <a:rPr lang="sk-SK" altLang="en-US"/>
              <a:pPr/>
              <a:t>‹#›</a:t>
            </a:fld>
            <a:endParaRPr lang="sk-SK" altLang="en-US"/>
          </a:p>
        </p:txBody>
      </p:sp>
    </p:spTree>
    <p:extLst>
      <p:ext uri="{BB962C8B-B14F-4D97-AF65-F5344CB8AC3E}">
        <p14:creationId xmlns:p14="http://schemas.microsoft.com/office/powerpoint/2010/main" val="1489918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sk-SK"/>
              <a:t>Upravte štýly predlohy textu</a:t>
            </a:r>
          </a:p>
        </p:txBody>
      </p:sp>
      <p:sp>
        <p:nvSpPr>
          <p:cNvPr id="3" name="Zástupný objekt pre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k-SK"/>
              <a:t>Upraviť štýly predlohy textu</a:t>
            </a:r>
          </a:p>
        </p:txBody>
      </p:sp>
      <p:sp>
        <p:nvSpPr>
          <p:cNvPr id="4" name="Rectangle 4">
            <a:extLst>
              <a:ext uri="{FF2B5EF4-FFF2-40B4-BE49-F238E27FC236}">
                <a16:creationId xmlns:a16="http://schemas.microsoft.com/office/drawing/2014/main" id="{8CC44396-7335-410E-9555-F1F6C2594D6B}"/>
              </a:ext>
            </a:extLst>
          </p:cNvPr>
          <p:cNvSpPr>
            <a:spLocks noGrp="1" noChangeArrowheads="1"/>
          </p:cNvSpPr>
          <p:nvPr>
            <p:ph type="dt" sz="half" idx="10"/>
          </p:nvPr>
        </p:nvSpPr>
        <p:spPr>
          <a:ln/>
        </p:spPr>
        <p:txBody>
          <a:bodyPr/>
          <a:lstStyle>
            <a:lvl1pPr>
              <a:defRPr/>
            </a:lvl1pPr>
          </a:lstStyle>
          <a:p>
            <a:endParaRPr lang="sk-SK" altLang="sk-SK"/>
          </a:p>
        </p:txBody>
      </p:sp>
      <p:sp>
        <p:nvSpPr>
          <p:cNvPr id="5" name="Rectangle 5">
            <a:extLst>
              <a:ext uri="{FF2B5EF4-FFF2-40B4-BE49-F238E27FC236}">
                <a16:creationId xmlns:a16="http://schemas.microsoft.com/office/drawing/2014/main" id="{EB28F749-14C0-4628-A0CA-7AF0FD70C419}"/>
              </a:ext>
            </a:extLst>
          </p:cNvPr>
          <p:cNvSpPr>
            <a:spLocks noGrp="1" noChangeArrowheads="1"/>
          </p:cNvSpPr>
          <p:nvPr>
            <p:ph type="ftr" sz="quarter" idx="11"/>
          </p:nvPr>
        </p:nvSpPr>
        <p:spPr>
          <a:ln/>
        </p:spPr>
        <p:txBody>
          <a:bodyPr/>
          <a:lstStyle>
            <a:lvl1pPr>
              <a:defRPr/>
            </a:lvl1pPr>
          </a:lstStyle>
          <a:p>
            <a:endParaRPr lang="sk-SK" altLang="sk-SK"/>
          </a:p>
        </p:txBody>
      </p:sp>
      <p:sp>
        <p:nvSpPr>
          <p:cNvPr id="6" name="Rectangle 6">
            <a:extLst>
              <a:ext uri="{FF2B5EF4-FFF2-40B4-BE49-F238E27FC236}">
                <a16:creationId xmlns:a16="http://schemas.microsoft.com/office/drawing/2014/main" id="{F2E70C7B-C23F-408E-876E-9F82B5EDF806}"/>
              </a:ext>
            </a:extLst>
          </p:cNvPr>
          <p:cNvSpPr>
            <a:spLocks noGrp="1" noChangeArrowheads="1"/>
          </p:cNvSpPr>
          <p:nvPr>
            <p:ph type="sldNum" sz="quarter" idx="12"/>
          </p:nvPr>
        </p:nvSpPr>
        <p:spPr>
          <a:ln/>
        </p:spPr>
        <p:txBody>
          <a:bodyPr/>
          <a:lstStyle>
            <a:lvl1pPr>
              <a:defRPr/>
            </a:lvl1pPr>
          </a:lstStyle>
          <a:p>
            <a:fld id="{83485D17-DCD0-4BD2-B8CA-520726984D13}" type="slidenum">
              <a:rPr lang="sk-SK" altLang="en-US"/>
              <a:pPr/>
              <a:t>‹#›</a:t>
            </a:fld>
            <a:endParaRPr lang="sk-SK" altLang="en-US"/>
          </a:p>
        </p:txBody>
      </p:sp>
    </p:spTree>
    <p:extLst>
      <p:ext uri="{BB962C8B-B14F-4D97-AF65-F5344CB8AC3E}">
        <p14:creationId xmlns:p14="http://schemas.microsoft.com/office/powerpoint/2010/main" val="3063295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obsah 2"/>
          <p:cNvSpPr>
            <a:spLocks noGrp="1"/>
          </p:cNvSpPr>
          <p:nvPr>
            <p:ph sz="half" idx="1"/>
          </p:nvPr>
        </p:nvSpPr>
        <p:spPr>
          <a:xfrm>
            <a:off x="457200" y="1600200"/>
            <a:ext cx="4038600" cy="4525963"/>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p:cNvSpPr>
            <a:spLocks noGrp="1"/>
          </p:cNvSpPr>
          <p:nvPr>
            <p:ph sz="half" idx="2"/>
          </p:nvPr>
        </p:nvSpPr>
        <p:spPr>
          <a:xfrm>
            <a:off x="4648200" y="1600200"/>
            <a:ext cx="4038600" cy="4525963"/>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Rectangle 4">
            <a:extLst>
              <a:ext uri="{FF2B5EF4-FFF2-40B4-BE49-F238E27FC236}">
                <a16:creationId xmlns:a16="http://schemas.microsoft.com/office/drawing/2014/main" id="{C7C8FFD0-5A9C-441F-AC30-ED652F0D1BDD}"/>
              </a:ext>
            </a:extLst>
          </p:cNvPr>
          <p:cNvSpPr>
            <a:spLocks noGrp="1" noChangeArrowheads="1"/>
          </p:cNvSpPr>
          <p:nvPr>
            <p:ph type="dt" sz="half" idx="10"/>
          </p:nvPr>
        </p:nvSpPr>
        <p:spPr>
          <a:ln/>
        </p:spPr>
        <p:txBody>
          <a:bodyPr/>
          <a:lstStyle>
            <a:lvl1pPr>
              <a:defRPr/>
            </a:lvl1pPr>
          </a:lstStyle>
          <a:p>
            <a:endParaRPr lang="sk-SK" altLang="sk-SK"/>
          </a:p>
        </p:txBody>
      </p:sp>
      <p:sp>
        <p:nvSpPr>
          <p:cNvPr id="6" name="Rectangle 5">
            <a:extLst>
              <a:ext uri="{FF2B5EF4-FFF2-40B4-BE49-F238E27FC236}">
                <a16:creationId xmlns:a16="http://schemas.microsoft.com/office/drawing/2014/main" id="{CBC95036-2394-4E62-B4EB-1CE7803DCB0D}"/>
              </a:ext>
            </a:extLst>
          </p:cNvPr>
          <p:cNvSpPr>
            <a:spLocks noGrp="1" noChangeArrowheads="1"/>
          </p:cNvSpPr>
          <p:nvPr>
            <p:ph type="ftr" sz="quarter" idx="11"/>
          </p:nvPr>
        </p:nvSpPr>
        <p:spPr>
          <a:ln/>
        </p:spPr>
        <p:txBody>
          <a:bodyPr/>
          <a:lstStyle>
            <a:lvl1pPr>
              <a:defRPr/>
            </a:lvl1pPr>
          </a:lstStyle>
          <a:p>
            <a:endParaRPr lang="sk-SK" altLang="sk-SK"/>
          </a:p>
        </p:txBody>
      </p:sp>
      <p:sp>
        <p:nvSpPr>
          <p:cNvPr id="7" name="Rectangle 6">
            <a:extLst>
              <a:ext uri="{FF2B5EF4-FFF2-40B4-BE49-F238E27FC236}">
                <a16:creationId xmlns:a16="http://schemas.microsoft.com/office/drawing/2014/main" id="{4FC01249-6F1B-45F5-B86D-A6944DE6187B}"/>
              </a:ext>
            </a:extLst>
          </p:cNvPr>
          <p:cNvSpPr>
            <a:spLocks noGrp="1" noChangeArrowheads="1"/>
          </p:cNvSpPr>
          <p:nvPr>
            <p:ph type="sldNum" sz="quarter" idx="12"/>
          </p:nvPr>
        </p:nvSpPr>
        <p:spPr>
          <a:ln/>
        </p:spPr>
        <p:txBody>
          <a:bodyPr/>
          <a:lstStyle>
            <a:lvl1pPr>
              <a:defRPr/>
            </a:lvl1pPr>
          </a:lstStyle>
          <a:p>
            <a:fld id="{9BCD0630-9133-447B-968C-E652D88DF2CA}" type="slidenum">
              <a:rPr lang="sk-SK" altLang="en-US"/>
              <a:pPr/>
              <a:t>‹#›</a:t>
            </a:fld>
            <a:endParaRPr lang="sk-SK" altLang="en-US"/>
          </a:p>
        </p:txBody>
      </p:sp>
    </p:spTree>
    <p:extLst>
      <p:ext uri="{BB962C8B-B14F-4D97-AF65-F5344CB8AC3E}">
        <p14:creationId xmlns:p14="http://schemas.microsoft.com/office/powerpoint/2010/main" val="3213656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sk-SK"/>
              <a:t>Upravte štýly predlohy textu</a:t>
            </a:r>
          </a:p>
        </p:txBody>
      </p:sp>
      <p:sp>
        <p:nvSpPr>
          <p:cNvPr id="3" name="Zástupný objekt pre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p:cNvSpPr>
            <a:spLocks noGrp="1"/>
          </p:cNvSpPr>
          <p:nvPr>
            <p:ph sz="half" idx="2"/>
          </p:nvPr>
        </p:nvSpPr>
        <p:spPr>
          <a:xfrm>
            <a:off x="630238" y="2505075"/>
            <a:ext cx="386873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p:cNvSpPr>
            <a:spLocks noGrp="1"/>
          </p:cNvSpPr>
          <p:nvPr>
            <p:ph sz="quarter" idx="4"/>
          </p:nvPr>
        </p:nvSpPr>
        <p:spPr>
          <a:xfrm>
            <a:off x="4629150" y="2505075"/>
            <a:ext cx="38877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Rectangle 4">
            <a:extLst>
              <a:ext uri="{FF2B5EF4-FFF2-40B4-BE49-F238E27FC236}">
                <a16:creationId xmlns:a16="http://schemas.microsoft.com/office/drawing/2014/main" id="{32E7BFE0-9DEC-49DE-9E5C-E3854BED8B7F}"/>
              </a:ext>
            </a:extLst>
          </p:cNvPr>
          <p:cNvSpPr>
            <a:spLocks noGrp="1" noChangeArrowheads="1"/>
          </p:cNvSpPr>
          <p:nvPr>
            <p:ph type="dt" sz="half" idx="10"/>
          </p:nvPr>
        </p:nvSpPr>
        <p:spPr>
          <a:ln/>
        </p:spPr>
        <p:txBody>
          <a:bodyPr/>
          <a:lstStyle>
            <a:lvl1pPr>
              <a:defRPr/>
            </a:lvl1pPr>
          </a:lstStyle>
          <a:p>
            <a:endParaRPr lang="sk-SK" altLang="sk-SK"/>
          </a:p>
        </p:txBody>
      </p:sp>
      <p:sp>
        <p:nvSpPr>
          <p:cNvPr id="8" name="Rectangle 5">
            <a:extLst>
              <a:ext uri="{FF2B5EF4-FFF2-40B4-BE49-F238E27FC236}">
                <a16:creationId xmlns:a16="http://schemas.microsoft.com/office/drawing/2014/main" id="{CD968A69-DF39-4F54-8C24-AEBD75CB8659}"/>
              </a:ext>
            </a:extLst>
          </p:cNvPr>
          <p:cNvSpPr>
            <a:spLocks noGrp="1" noChangeArrowheads="1"/>
          </p:cNvSpPr>
          <p:nvPr>
            <p:ph type="ftr" sz="quarter" idx="11"/>
          </p:nvPr>
        </p:nvSpPr>
        <p:spPr>
          <a:ln/>
        </p:spPr>
        <p:txBody>
          <a:bodyPr/>
          <a:lstStyle>
            <a:lvl1pPr>
              <a:defRPr/>
            </a:lvl1pPr>
          </a:lstStyle>
          <a:p>
            <a:endParaRPr lang="sk-SK" altLang="sk-SK"/>
          </a:p>
        </p:txBody>
      </p:sp>
      <p:sp>
        <p:nvSpPr>
          <p:cNvPr id="9" name="Rectangle 6">
            <a:extLst>
              <a:ext uri="{FF2B5EF4-FFF2-40B4-BE49-F238E27FC236}">
                <a16:creationId xmlns:a16="http://schemas.microsoft.com/office/drawing/2014/main" id="{5BFA8543-191D-4C3F-A05D-08A27F85EDCE}"/>
              </a:ext>
            </a:extLst>
          </p:cNvPr>
          <p:cNvSpPr>
            <a:spLocks noGrp="1" noChangeArrowheads="1"/>
          </p:cNvSpPr>
          <p:nvPr>
            <p:ph type="sldNum" sz="quarter" idx="12"/>
          </p:nvPr>
        </p:nvSpPr>
        <p:spPr>
          <a:ln/>
        </p:spPr>
        <p:txBody>
          <a:bodyPr/>
          <a:lstStyle>
            <a:lvl1pPr>
              <a:defRPr/>
            </a:lvl1pPr>
          </a:lstStyle>
          <a:p>
            <a:fld id="{237403CE-0696-4DE6-B1B0-089A1CF501E9}" type="slidenum">
              <a:rPr lang="sk-SK" altLang="en-US"/>
              <a:pPr/>
              <a:t>‹#›</a:t>
            </a:fld>
            <a:endParaRPr lang="sk-SK" altLang="en-US"/>
          </a:p>
        </p:txBody>
      </p:sp>
    </p:spTree>
    <p:extLst>
      <p:ext uri="{BB962C8B-B14F-4D97-AF65-F5344CB8AC3E}">
        <p14:creationId xmlns:p14="http://schemas.microsoft.com/office/powerpoint/2010/main" val="2667547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Rectangle 4">
            <a:extLst>
              <a:ext uri="{FF2B5EF4-FFF2-40B4-BE49-F238E27FC236}">
                <a16:creationId xmlns:a16="http://schemas.microsoft.com/office/drawing/2014/main" id="{3645E988-9CB3-4657-8FC9-701CB7B48D64}"/>
              </a:ext>
            </a:extLst>
          </p:cNvPr>
          <p:cNvSpPr>
            <a:spLocks noGrp="1" noChangeArrowheads="1"/>
          </p:cNvSpPr>
          <p:nvPr>
            <p:ph type="dt" sz="half" idx="10"/>
          </p:nvPr>
        </p:nvSpPr>
        <p:spPr>
          <a:ln/>
        </p:spPr>
        <p:txBody>
          <a:bodyPr/>
          <a:lstStyle>
            <a:lvl1pPr>
              <a:defRPr/>
            </a:lvl1pPr>
          </a:lstStyle>
          <a:p>
            <a:endParaRPr lang="sk-SK" altLang="sk-SK"/>
          </a:p>
        </p:txBody>
      </p:sp>
      <p:sp>
        <p:nvSpPr>
          <p:cNvPr id="4" name="Rectangle 5">
            <a:extLst>
              <a:ext uri="{FF2B5EF4-FFF2-40B4-BE49-F238E27FC236}">
                <a16:creationId xmlns:a16="http://schemas.microsoft.com/office/drawing/2014/main" id="{173DF667-382A-4934-8C2E-1F4C7445A4C1}"/>
              </a:ext>
            </a:extLst>
          </p:cNvPr>
          <p:cNvSpPr>
            <a:spLocks noGrp="1" noChangeArrowheads="1"/>
          </p:cNvSpPr>
          <p:nvPr>
            <p:ph type="ftr" sz="quarter" idx="11"/>
          </p:nvPr>
        </p:nvSpPr>
        <p:spPr>
          <a:ln/>
        </p:spPr>
        <p:txBody>
          <a:bodyPr/>
          <a:lstStyle>
            <a:lvl1pPr>
              <a:defRPr/>
            </a:lvl1pPr>
          </a:lstStyle>
          <a:p>
            <a:endParaRPr lang="sk-SK" altLang="sk-SK"/>
          </a:p>
        </p:txBody>
      </p:sp>
      <p:sp>
        <p:nvSpPr>
          <p:cNvPr id="5" name="Rectangle 6">
            <a:extLst>
              <a:ext uri="{FF2B5EF4-FFF2-40B4-BE49-F238E27FC236}">
                <a16:creationId xmlns:a16="http://schemas.microsoft.com/office/drawing/2014/main" id="{78B2AD53-8101-4816-B20D-87B092A1E629}"/>
              </a:ext>
            </a:extLst>
          </p:cNvPr>
          <p:cNvSpPr>
            <a:spLocks noGrp="1" noChangeArrowheads="1"/>
          </p:cNvSpPr>
          <p:nvPr>
            <p:ph type="sldNum" sz="quarter" idx="12"/>
          </p:nvPr>
        </p:nvSpPr>
        <p:spPr>
          <a:ln/>
        </p:spPr>
        <p:txBody>
          <a:bodyPr/>
          <a:lstStyle>
            <a:lvl1pPr>
              <a:defRPr/>
            </a:lvl1pPr>
          </a:lstStyle>
          <a:p>
            <a:fld id="{8A06929C-C647-4A29-B0AC-838B09029483}" type="slidenum">
              <a:rPr lang="sk-SK" altLang="en-US"/>
              <a:pPr/>
              <a:t>‹#›</a:t>
            </a:fld>
            <a:endParaRPr lang="sk-SK" altLang="en-US"/>
          </a:p>
        </p:txBody>
      </p:sp>
    </p:spTree>
    <p:extLst>
      <p:ext uri="{BB962C8B-B14F-4D97-AF65-F5344CB8AC3E}">
        <p14:creationId xmlns:p14="http://schemas.microsoft.com/office/powerpoint/2010/main" val="412380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D6C80A2-B37F-4605-9110-B48880DC7FA5}"/>
              </a:ext>
            </a:extLst>
          </p:cNvPr>
          <p:cNvSpPr>
            <a:spLocks noGrp="1" noChangeArrowheads="1"/>
          </p:cNvSpPr>
          <p:nvPr>
            <p:ph type="dt" sz="half" idx="10"/>
          </p:nvPr>
        </p:nvSpPr>
        <p:spPr>
          <a:ln/>
        </p:spPr>
        <p:txBody>
          <a:bodyPr/>
          <a:lstStyle>
            <a:lvl1pPr>
              <a:defRPr/>
            </a:lvl1pPr>
          </a:lstStyle>
          <a:p>
            <a:endParaRPr lang="sk-SK" altLang="sk-SK"/>
          </a:p>
        </p:txBody>
      </p:sp>
      <p:sp>
        <p:nvSpPr>
          <p:cNvPr id="3" name="Rectangle 5">
            <a:extLst>
              <a:ext uri="{FF2B5EF4-FFF2-40B4-BE49-F238E27FC236}">
                <a16:creationId xmlns:a16="http://schemas.microsoft.com/office/drawing/2014/main" id="{712C3057-FD50-401B-AA19-CDC33D7EAE8E}"/>
              </a:ext>
            </a:extLst>
          </p:cNvPr>
          <p:cNvSpPr>
            <a:spLocks noGrp="1" noChangeArrowheads="1"/>
          </p:cNvSpPr>
          <p:nvPr>
            <p:ph type="ftr" sz="quarter" idx="11"/>
          </p:nvPr>
        </p:nvSpPr>
        <p:spPr>
          <a:ln/>
        </p:spPr>
        <p:txBody>
          <a:bodyPr/>
          <a:lstStyle>
            <a:lvl1pPr>
              <a:defRPr/>
            </a:lvl1pPr>
          </a:lstStyle>
          <a:p>
            <a:endParaRPr lang="sk-SK" altLang="sk-SK"/>
          </a:p>
        </p:txBody>
      </p:sp>
      <p:sp>
        <p:nvSpPr>
          <p:cNvPr id="4" name="Rectangle 6">
            <a:extLst>
              <a:ext uri="{FF2B5EF4-FFF2-40B4-BE49-F238E27FC236}">
                <a16:creationId xmlns:a16="http://schemas.microsoft.com/office/drawing/2014/main" id="{C1C101B8-C858-497D-9400-8D846014B6A4}"/>
              </a:ext>
            </a:extLst>
          </p:cNvPr>
          <p:cNvSpPr>
            <a:spLocks noGrp="1" noChangeArrowheads="1"/>
          </p:cNvSpPr>
          <p:nvPr>
            <p:ph type="sldNum" sz="quarter" idx="12"/>
          </p:nvPr>
        </p:nvSpPr>
        <p:spPr>
          <a:ln/>
        </p:spPr>
        <p:txBody>
          <a:bodyPr/>
          <a:lstStyle>
            <a:lvl1pPr>
              <a:defRPr/>
            </a:lvl1pPr>
          </a:lstStyle>
          <a:p>
            <a:fld id="{08540079-9970-4FA2-964A-2DD6CA744D52}" type="slidenum">
              <a:rPr lang="sk-SK" altLang="en-US"/>
              <a:pPr/>
              <a:t>‹#›</a:t>
            </a:fld>
            <a:endParaRPr lang="sk-SK" altLang="en-US"/>
          </a:p>
        </p:txBody>
      </p:sp>
    </p:spTree>
    <p:extLst>
      <p:ext uri="{BB962C8B-B14F-4D97-AF65-F5344CB8AC3E}">
        <p14:creationId xmlns:p14="http://schemas.microsoft.com/office/powerpoint/2010/main" val="15560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sk-SK"/>
              <a:t>Upravte štýly predlohy textu</a:t>
            </a:r>
          </a:p>
        </p:txBody>
      </p:sp>
      <p:sp>
        <p:nvSpPr>
          <p:cNvPr id="3" name="Zástupný objekt pre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Rectangle 4">
            <a:extLst>
              <a:ext uri="{FF2B5EF4-FFF2-40B4-BE49-F238E27FC236}">
                <a16:creationId xmlns:a16="http://schemas.microsoft.com/office/drawing/2014/main" id="{34C73762-B327-4E4C-B59F-8ACE2178C887}"/>
              </a:ext>
            </a:extLst>
          </p:cNvPr>
          <p:cNvSpPr>
            <a:spLocks noGrp="1" noChangeArrowheads="1"/>
          </p:cNvSpPr>
          <p:nvPr>
            <p:ph type="dt" sz="half" idx="10"/>
          </p:nvPr>
        </p:nvSpPr>
        <p:spPr>
          <a:ln/>
        </p:spPr>
        <p:txBody>
          <a:bodyPr/>
          <a:lstStyle>
            <a:lvl1pPr>
              <a:defRPr/>
            </a:lvl1pPr>
          </a:lstStyle>
          <a:p>
            <a:endParaRPr lang="sk-SK" altLang="sk-SK"/>
          </a:p>
        </p:txBody>
      </p:sp>
      <p:sp>
        <p:nvSpPr>
          <p:cNvPr id="6" name="Rectangle 5">
            <a:extLst>
              <a:ext uri="{FF2B5EF4-FFF2-40B4-BE49-F238E27FC236}">
                <a16:creationId xmlns:a16="http://schemas.microsoft.com/office/drawing/2014/main" id="{29A9A69A-E0C3-4F5E-B92C-D1CC3505D4BD}"/>
              </a:ext>
            </a:extLst>
          </p:cNvPr>
          <p:cNvSpPr>
            <a:spLocks noGrp="1" noChangeArrowheads="1"/>
          </p:cNvSpPr>
          <p:nvPr>
            <p:ph type="ftr" sz="quarter" idx="11"/>
          </p:nvPr>
        </p:nvSpPr>
        <p:spPr>
          <a:ln/>
        </p:spPr>
        <p:txBody>
          <a:bodyPr/>
          <a:lstStyle>
            <a:lvl1pPr>
              <a:defRPr/>
            </a:lvl1pPr>
          </a:lstStyle>
          <a:p>
            <a:endParaRPr lang="sk-SK" altLang="sk-SK"/>
          </a:p>
        </p:txBody>
      </p:sp>
      <p:sp>
        <p:nvSpPr>
          <p:cNvPr id="7" name="Rectangle 6">
            <a:extLst>
              <a:ext uri="{FF2B5EF4-FFF2-40B4-BE49-F238E27FC236}">
                <a16:creationId xmlns:a16="http://schemas.microsoft.com/office/drawing/2014/main" id="{0AAB5B66-9CCB-4F63-8A61-DB1C1627E401}"/>
              </a:ext>
            </a:extLst>
          </p:cNvPr>
          <p:cNvSpPr>
            <a:spLocks noGrp="1" noChangeArrowheads="1"/>
          </p:cNvSpPr>
          <p:nvPr>
            <p:ph type="sldNum" sz="quarter" idx="12"/>
          </p:nvPr>
        </p:nvSpPr>
        <p:spPr>
          <a:ln/>
        </p:spPr>
        <p:txBody>
          <a:bodyPr/>
          <a:lstStyle>
            <a:lvl1pPr>
              <a:defRPr/>
            </a:lvl1pPr>
          </a:lstStyle>
          <a:p>
            <a:fld id="{53930B61-15FB-4F4D-9721-7A3F96CA5A27}" type="slidenum">
              <a:rPr lang="sk-SK" altLang="en-US"/>
              <a:pPr/>
              <a:t>‹#›</a:t>
            </a:fld>
            <a:endParaRPr lang="sk-SK" altLang="en-US"/>
          </a:p>
        </p:txBody>
      </p:sp>
    </p:spTree>
    <p:extLst>
      <p:ext uri="{BB962C8B-B14F-4D97-AF65-F5344CB8AC3E}">
        <p14:creationId xmlns:p14="http://schemas.microsoft.com/office/powerpoint/2010/main" val="202734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sk-SK"/>
              <a:t>Upravte štýly predlohy textu</a:t>
            </a:r>
          </a:p>
        </p:txBody>
      </p:sp>
      <p:sp>
        <p:nvSpPr>
          <p:cNvPr id="3" name="Zástupný objekt pre obrázo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k-SK" noProof="0"/>
          </a:p>
        </p:txBody>
      </p:sp>
      <p:sp>
        <p:nvSpPr>
          <p:cNvPr id="4" name="Zástupný objekt pre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Rectangle 4">
            <a:extLst>
              <a:ext uri="{FF2B5EF4-FFF2-40B4-BE49-F238E27FC236}">
                <a16:creationId xmlns:a16="http://schemas.microsoft.com/office/drawing/2014/main" id="{33620FE2-CC87-482B-8FA6-4E9EC0637F5A}"/>
              </a:ext>
            </a:extLst>
          </p:cNvPr>
          <p:cNvSpPr>
            <a:spLocks noGrp="1" noChangeArrowheads="1"/>
          </p:cNvSpPr>
          <p:nvPr>
            <p:ph type="dt" sz="half" idx="10"/>
          </p:nvPr>
        </p:nvSpPr>
        <p:spPr>
          <a:ln/>
        </p:spPr>
        <p:txBody>
          <a:bodyPr/>
          <a:lstStyle>
            <a:lvl1pPr>
              <a:defRPr/>
            </a:lvl1pPr>
          </a:lstStyle>
          <a:p>
            <a:endParaRPr lang="sk-SK" altLang="sk-SK"/>
          </a:p>
        </p:txBody>
      </p:sp>
      <p:sp>
        <p:nvSpPr>
          <p:cNvPr id="6" name="Rectangle 5">
            <a:extLst>
              <a:ext uri="{FF2B5EF4-FFF2-40B4-BE49-F238E27FC236}">
                <a16:creationId xmlns:a16="http://schemas.microsoft.com/office/drawing/2014/main" id="{B6EEA994-8F6C-49D1-ADEA-F8995BC75A4A}"/>
              </a:ext>
            </a:extLst>
          </p:cNvPr>
          <p:cNvSpPr>
            <a:spLocks noGrp="1" noChangeArrowheads="1"/>
          </p:cNvSpPr>
          <p:nvPr>
            <p:ph type="ftr" sz="quarter" idx="11"/>
          </p:nvPr>
        </p:nvSpPr>
        <p:spPr>
          <a:ln/>
        </p:spPr>
        <p:txBody>
          <a:bodyPr/>
          <a:lstStyle>
            <a:lvl1pPr>
              <a:defRPr/>
            </a:lvl1pPr>
          </a:lstStyle>
          <a:p>
            <a:endParaRPr lang="sk-SK" altLang="sk-SK"/>
          </a:p>
        </p:txBody>
      </p:sp>
      <p:sp>
        <p:nvSpPr>
          <p:cNvPr id="7" name="Rectangle 6">
            <a:extLst>
              <a:ext uri="{FF2B5EF4-FFF2-40B4-BE49-F238E27FC236}">
                <a16:creationId xmlns:a16="http://schemas.microsoft.com/office/drawing/2014/main" id="{3D8E57F0-8F8E-4383-9CE3-36E4111B6FD3}"/>
              </a:ext>
            </a:extLst>
          </p:cNvPr>
          <p:cNvSpPr>
            <a:spLocks noGrp="1" noChangeArrowheads="1"/>
          </p:cNvSpPr>
          <p:nvPr>
            <p:ph type="sldNum" sz="quarter" idx="12"/>
          </p:nvPr>
        </p:nvSpPr>
        <p:spPr>
          <a:ln/>
        </p:spPr>
        <p:txBody>
          <a:bodyPr/>
          <a:lstStyle>
            <a:lvl1pPr>
              <a:defRPr/>
            </a:lvl1pPr>
          </a:lstStyle>
          <a:p>
            <a:fld id="{F103E3F7-D8C8-4752-A7B9-CFE9F9E7250B}" type="slidenum">
              <a:rPr lang="sk-SK" altLang="en-US"/>
              <a:pPr/>
              <a:t>‹#›</a:t>
            </a:fld>
            <a:endParaRPr lang="sk-SK" altLang="en-US"/>
          </a:p>
        </p:txBody>
      </p:sp>
    </p:spTree>
    <p:extLst>
      <p:ext uri="{BB962C8B-B14F-4D97-AF65-F5344CB8AC3E}">
        <p14:creationId xmlns:p14="http://schemas.microsoft.com/office/powerpoint/2010/main" val="2341775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83F08F4-712F-4FD0-B106-93CFCB62DD8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k-SK" altLang="en-US"/>
              <a:t>Klepnutím lze upravit styl předlohy nadpisů.</a:t>
            </a:r>
          </a:p>
        </p:txBody>
      </p:sp>
      <p:sp>
        <p:nvSpPr>
          <p:cNvPr id="1027" name="Rectangle 3">
            <a:extLst>
              <a:ext uri="{FF2B5EF4-FFF2-40B4-BE49-F238E27FC236}">
                <a16:creationId xmlns:a16="http://schemas.microsoft.com/office/drawing/2014/main" id="{02745C6A-EA75-4A02-AD24-2627F0AF8DD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k-SK" altLang="en-US"/>
              <a:t>Klepnutím lze upravit styly předlohy textu.</a:t>
            </a:r>
          </a:p>
          <a:p>
            <a:pPr lvl="1"/>
            <a:r>
              <a:rPr lang="sk-SK" altLang="en-US"/>
              <a:t>Druhá úroveň</a:t>
            </a:r>
          </a:p>
          <a:p>
            <a:pPr lvl="2"/>
            <a:r>
              <a:rPr lang="sk-SK" altLang="en-US"/>
              <a:t>Třetí úroveň</a:t>
            </a:r>
          </a:p>
          <a:p>
            <a:pPr lvl="3"/>
            <a:r>
              <a:rPr lang="sk-SK" altLang="en-US"/>
              <a:t>Čtvrtá úroveň</a:t>
            </a:r>
          </a:p>
          <a:p>
            <a:pPr lvl="4"/>
            <a:r>
              <a:rPr lang="sk-SK" altLang="en-US"/>
              <a:t>Pátá úroveň</a:t>
            </a:r>
          </a:p>
        </p:txBody>
      </p:sp>
      <p:sp>
        <p:nvSpPr>
          <p:cNvPr id="1028" name="Rectangle 4">
            <a:extLst>
              <a:ext uri="{FF2B5EF4-FFF2-40B4-BE49-F238E27FC236}">
                <a16:creationId xmlns:a16="http://schemas.microsoft.com/office/drawing/2014/main" id="{2865F3B2-0D7E-4C1D-991D-8B63A66046C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u="none"/>
            </a:lvl1pPr>
          </a:lstStyle>
          <a:p>
            <a:endParaRPr lang="sk-SK" altLang="sk-SK"/>
          </a:p>
        </p:txBody>
      </p:sp>
      <p:sp>
        <p:nvSpPr>
          <p:cNvPr id="1029" name="Rectangle 5">
            <a:extLst>
              <a:ext uri="{FF2B5EF4-FFF2-40B4-BE49-F238E27FC236}">
                <a16:creationId xmlns:a16="http://schemas.microsoft.com/office/drawing/2014/main" id="{68F67823-A259-4168-B90A-FD5E08085EA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u="none"/>
            </a:lvl1pPr>
          </a:lstStyle>
          <a:p>
            <a:endParaRPr lang="sk-SK" altLang="sk-SK"/>
          </a:p>
        </p:txBody>
      </p:sp>
      <p:sp>
        <p:nvSpPr>
          <p:cNvPr id="1030" name="Rectangle 6">
            <a:extLst>
              <a:ext uri="{FF2B5EF4-FFF2-40B4-BE49-F238E27FC236}">
                <a16:creationId xmlns:a16="http://schemas.microsoft.com/office/drawing/2014/main" id="{66E7D1F4-0401-48E3-84E5-CAFDF9AE7E19}"/>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u="none"/>
            </a:lvl1pPr>
          </a:lstStyle>
          <a:p>
            <a:fld id="{D6001BAD-8D63-473C-BC34-4AB593C5436C}" type="slidenum">
              <a:rPr lang="sk-SK" altLang="en-US"/>
              <a:pPr/>
              <a:t>‹#›</a:t>
            </a:fld>
            <a:endParaRPr lang="sk-SK"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hyperlink" Target="https://www.instagram.com/pistejka/"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www.helissacollagen.com/" TargetMode="External"/><Relationship Id="rId7" Type="http://schemas.openxmlformats.org/officeDocument/2006/relationships/hyperlink" Target="https://www.youtube.com/channel/UCTc2cWboC6-cDH-gonSr-1g"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facebook.com/HelissaCollagenCom/" TargetMode="External"/><Relationship Id="rId5" Type="http://schemas.openxmlformats.org/officeDocument/2006/relationships/hyperlink" Target="https://www.instagram.com/helissa_collagen_official/" TargetMode="External"/><Relationship Id="rId4" Type="http://schemas.openxmlformats.org/officeDocument/2006/relationships/hyperlink" Target="mailto:info@incacollagen.e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descr="pozadie04">
            <a:extLst>
              <a:ext uri="{FF2B5EF4-FFF2-40B4-BE49-F238E27FC236}">
                <a16:creationId xmlns:a16="http://schemas.microsoft.com/office/drawing/2014/main" id="{6ED0F0B2-7B03-468F-8B8A-AF4BF5622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Line 13">
            <a:extLst>
              <a:ext uri="{FF2B5EF4-FFF2-40B4-BE49-F238E27FC236}">
                <a16:creationId xmlns:a16="http://schemas.microsoft.com/office/drawing/2014/main" id="{D8639EE7-AA16-46DB-9DAB-0A8BD4608D62}"/>
              </a:ext>
            </a:extLst>
          </p:cNvPr>
          <p:cNvSpPr>
            <a:spLocks noChangeShapeType="1"/>
          </p:cNvSpPr>
          <p:nvPr/>
        </p:nvSpPr>
        <p:spPr bwMode="auto">
          <a:xfrm>
            <a:off x="0" y="2276475"/>
            <a:ext cx="6516688"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17" name="Picture 14" descr="100perc bioactive">
            <a:extLst>
              <a:ext uri="{FF2B5EF4-FFF2-40B4-BE49-F238E27FC236}">
                <a16:creationId xmlns:a16="http://schemas.microsoft.com/office/drawing/2014/main" id="{1460D996-B2AC-4D44-BB56-7EF2AB621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1341438"/>
            <a:ext cx="187166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o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377" y="698308"/>
            <a:ext cx="6138684" cy="1286259"/>
          </a:xfrm>
          <a:prstGeom prst="rect">
            <a:avLst/>
          </a:prstGeom>
        </p:spPr>
      </p:pic>
      <p:sp>
        <p:nvSpPr>
          <p:cNvPr id="4" name="BlokTextu 3"/>
          <p:cNvSpPr txBox="1"/>
          <p:nvPr/>
        </p:nvSpPr>
        <p:spPr>
          <a:xfrm>
            <a:off x="371377" y="3213099"/>
            <a:ext cx="4235850" cy="1754326"/>
          </a:xfrm>
          <a:prstGeom prst="rect">
            <a:avLst/>
          </a:prstGeom>
          <a:noFill/>
        </p:spPr>
        <p:txBody>
          <a:bodyPr wrap="square" rtlCol="0">
            <a:spAutoFit/>
          </a:bodyPr>
          <a:lstStyle/>
          <a:p>
            <a:r>
              <a:rPr lang="de-DE" sz="3600" u="none" dirty="0">
                <a:solidFill>
                  <a:schemeClr val="bg1"/>
                </a:solidFill>
                <a:latin typeface="Calibri" panose="020F0502020204030204" pitchFamily="34" charset="0"/>
                <a:ea typeface="Open Sans" panose="020B0606030504020204" pitchFamily="34" charset="0"/>
                <a:cs typeface="Open Sans" panose="020B0606030504020204" pitchFamily="34" charset="0"/>
              </a:rPr>
              <a:t>Von Kunden geprüfte</a:t>
            </a:r>
            <a:r>
              <a:rPr lang="cs-CZ" sz="3600" u="none" dirty="0">
                <a:solidFill>
                  <a:schemeClr val="bg1"/>
                </a:solidFill>
                <a:latin typeface="Calibri" panose="020F0502020204030204" pitchFamily="34" charset="0"/>
                <a:ea typeface="Open Sans" panose="020B0606030504020204" pitchFamily="34" charset="0"/>
                <a:cs typeface="Open Sans" panose="020B0606030504020204" pitchFamily="34" charset="0"/>
              </a:rPr>
              <a:t>s</a:t>
            </a:r>
            <a:r>
              <a:rPr lang="de-DE" sz="3600" u="none" dirty="0">
                <a:solidFill>
                  <a:schemeClr val="bg1"/>
                </a:solidFill>
                <a:latin typeface="Calibri" panose="020F0502020204030204" pitchFamily="34" charset="0"/>
                <a:ea typeface="Open Sans" panose="020B0606030504020204" pitchFamily="34" charset="0"/>
                <a:cs typeface="Open Sans" panose="020B0606030504020204" pitchFamily="34" charset="0"/>
              </a:rPr>
              <a:t> Kollagen, d</a:t>
            </a:r>
            <a:r>
              <a:rPr lang="cs-CZ" sz="3600" u="none" dirty="0">
                <a:solidFill>
                  <a:schemeClr val="bg1"/>
                </a:solidFill>
                <a:latin typeface="Calibri" panose="020F0502020204030204" pitchFamily="34" charset="0"/>
                <a:ea typeface="Open Sans" panose="020B0606030504020204" pitchFamily="34" charset="0"/>
                <a:cs typeface="Open Sans" panose="020B0606030504020204" pitchFamily="34" charset="0"/>
              </a:rPr>
              <a:t>as</a:t>
            </a:r>
            <a:r>
              <a:rPr lang="de-DE" sz="3600" u="none" dirty="0">
                <a:solidFill>
                  <a:schemeClr val="bg1"/>
                </a:solidFill>
                <a:latin typeface="Calibri" panose="020F0502020204030204" pitchFamily="34" charset="0"/>
                <a:ea typeface="Open Sans" panose="020B0606030504020204" pitchFamily="34" charset="0"/>
                <a:cs typeface="Open Sans" panose="020B0606030504020204" pitchFamily="34" charset="0"/>
              </a:rPr>
              <a:t> wirklich hilft</a:t>
            </a:r>
            <a:endParaRPr lang="sk-SK" sz="3600" u="none" dirty="0">
              <a:solidFill>
                <a:schemeClr val="bg1"/>
              </a:solidFill>
              <a:latin typeface="Calibri" panose="020F0502020204030204" pitchFamily="34" charset="0"/>
              <a:ea typeface="Open Sans" panose="020B0606030504020204" pitchFamily="34" charset="0"/>
              <a:cs typeface="Open Sans" panose="020B0606030504020204" pitchFamily="34" charset="0"/>
            </a:endParaRPr>
          </a:p>
        </p:txBody>
      </p:sp>
      <p:pic>
        <p:nvPicPr>
          <p:cNvPr id="6" name="Obrázek 5" descr="Obsah obrázku sýr, jídlo, ovoce&#10;&#10;Popis byl vytvořen automaticky">
            <a:extLst>
              <a:ext uri="{FF2B5EF4-FFF2-40B4-BE49-F238E27FC236}">
                <a16:creationId xmlns:a16="http://schemas.microsoft.com/office/drawing/2014/main" id="{60D097CE-79F0-40CF-9CA3-C53305237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4973" y="3345045"/>
            <a:ext cx="3258104" cy="26153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1043608" y="350505"/>
            <a:ext cx="73448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b="1" u="none" dirty="0">
                <a:solidFill>
                  <a:srgbClr val="B6A86D"/>
                </a:solidFill>
                <a:latin typeface="Calibri" panose="020F0502020204030204" pitchFamily="34" charset="0"/>
              </a:rPr>
              <a:t>Was hat in der Tschechischen Republik und der Slowakei funktioniert? Storytelling</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und</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Edukation</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de-DE" altLang="en-US" sz="2000" u="none" dirty="0">
                <a:solidFill>
                  <a:schemeClr val="bg1"/>
                </a:solidFill>
                <a:latin typeface="Calibri" panose="020F0502020204030204" pitchFamily="34" charset="0"/>
              </a:rPr>
              <a:t>Das Hauptziel ihres Marketings ist der Qualitätsinhalt, nach dem die Kunden suchen.</a:t>
            </a:r>
          </a:p>
          <a:p>
            <a:pPr marL="0" indent="0" eaLnBrk="1" hangingPunct="1"/>
            <a:endParaRPr lang="de-DE"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Unsere Themen werden hauptsächlich in Lifestyle-Medien, Gesundheitsmedien und Fachmedien veröffentlicht. Durch die Kombination dieser Kanäle wird eine bessere Verkaufsleistung erzielt.</a:t>
            </a:r>
          </a:p>
          <a:p>
            <a:pPr marL="0" indent="0" eaLnBrk="1" hangingPunct="1"/>
            <a:endParaRPr lang="sk-SK"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Neben der Veröffentlichung traditioneller Gesundheitsthemen haben wir die Geschichte der Gründerin Romana </a:t>
            </a:r>
            <a:r>
              <a:rPr lang="de-DE" altLang="en-US" sz="2000" u="none" dirty="0" err="1">
                <a:solidFill>
                  <a:schemeClr val="bg1"/>
                </a:solidFill>
                <a:latin typeface="Calibri" panose="020F0502020204030204" pitchFamily="34" charset="0"/>
              </a:rPr>
              <a:t>Ljubasová</a:t>
            </a:r>
            <a:r>
              <a:rPr lang="de-DE" altLang="en-US" sz="2000" u="none" dirty="0">
                <a:solidFill>
                  <a:schemeClr val="bg1"/>
                </a:solidFill>
                <a:latin typeface="Calibri" panose="020F0502020204030204" pitchFamily="34" charset="0"/>
              </a:rPr>
              <a:t> veröffentlicht. Es ist die Geschichte einer erfolgreichen Frau, die eine schwierige Reise hinter sich hat, um dieses Wunder zu entdecken, das sie in eine bläuliche Schachtel verwandelt hat.</a:t>
            </a:r>
            <a:endParaRPr lang="en-US" altLang="en-US" sz="2000" u="none" dirty="0">
              <a:solidFill>
                <a:schemeClr val="bg1"/>
              </a:solidFill>
              <a:latin typeface="Calibri" panose="020F0502020204030204" pitchFamily="34" charset="0"/>
            </a:endParaRPr>
          </a:p>
          <a:p>
            <a:pPr eaLnBrk="1" hangingPunct="1">
              <a:buFontTx/>
              <a:buChar char="•"/>
            </a:pPr>
            <a:endParaRPr lang="sk-SK" altLang="en-US" sz="2000" u="none" dirty="0">
              <a:solidFill>
                <a:schemeClr val="bg1"/>
              </a:solidFill>
              <a:latin typeface="Calibri" panose="020F0502020204030204" pitchFamily="34" charset="0"/>
            </a:endParaRPr>
          </a:p>
          <a:p>
            <a:pPr eaLnBrk="1" hangingPunct="1">
              <a:buFontTx/>
              <a:buChar char="•"/>
            </a:pPr>
            <a:endParaRPr lang="en-US"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519248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971600" y="714375"/>
            <a:ext cx="64794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Fokus</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auf</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Content</a:t>
            </a:r>
            <a:r>
              <a:rPr lang="sk-SK" altLang="en-US" b="1" u="none" dirty="0">
                <a:solidFill>
                  <a:srgbClr val="B6A86D"/>
                </a:solidFill>
                <a:latin typeface="Calibri" panose="020F0502020204030204" pitchFamily="34" charset="0"/>
              </a:rPr>
              <a:t> Marketing</a:t>
            </a: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r>
              <a:rPr lang="de-DE" altLang="en-US" sz="2000" u="none" dirty="0">
                <a:solidFill>
                  <a:schemeClr val="bg1"/>
                </a:solidFill>
                <a:latin typeface="Calibri" panose="020F0502020204030204" pitchFamily="34" charset="0"/>
              </a:rPr>
              <a:t>Wir informieren die Öffentlichkeit über die Notwendigkeit, das Kollagen in den Körper zu ergänzen, und veröffentlichen daher ständig Artikel in verschiedenen Medien.</a:t>
            </a:r>
            <a:endParaRPr lang="sk-SK" altLang="en-US" sz="2000" u="none" dirty="0">
              <a:solidFill>
                <a:schemeClr val="bg1"/>
              </a:solidFill>
              <a:latin typeface="Calibri" panose="020F0502020204030204" pitchFamily="34" charset="0"/>
            </a:endParaRPr>
          </a:p>
          <a:p>
            <a:pPr eaLnBrk="1" hangingPunct="1">
              <a:buFontTx/>
              <a:buChar char="•"/>
            </a:pPr>
            <a:r>
              <a:rPr lang="de-DE" altLang="en-US" sz="2000" u="none" dirty="0" err="1">
                <a:solidFill>
                  <a:schemeClr val="bg1"/>
                </a:solidFill>
                <a:latin typeface="Calibri" panose="020F0502020204030204" pitchFamily="34" charset="0"/>
              </a:rPr>
              <a:t>Helissa</a:t>
            </a:r>
            <a:r>
              <a:rPr lang="de-DE" altLang="en-US" sz="2000" u="none" dirty="0">
                <a:solidFill>
                  <a:schemeClr val="bg1"/>
                </a:solidFill>
                <a:latin typeface="Calibri" panose="020F0502020204030204" pitchFamily="34" charset="0"/>
              </a:rPr>
              <a:t> Collagen ist zu einem Produkt geworden, das im Schönheits- und Gesundheitssektor eingesetzt wird.</a:t>
            </a:r>
          </a:p>
          <a:p>
            <a:pPr eaLnBrk="1" hangingPunct="1">
              <a:buFontTx/>
              <a:buChar char="•"/>
            </a:pPr>
            <a:r>
              <a:rPr lang="de-DE" altLang="en-US" sz="2000" u="none" dirty="0">
                <a:solidFill>
                  <a:schemeClr val="bg1"/>
                </a:solidFill>
                <a:latin typeface="Calibri" panose="020F0502020204030204" pitchFamily="34" charset="0"/>
              </a:rPr>
              <a:t>Innerhalb des Pharmasegments haben wir uns zu einem Kollagen entwickelt, das von großen Apotheken empfohlen wird.</a:t>
            </a:r>
          </a:p>
          <a:p>
            <a:pPr eaLnBrk="1" hangingPunct="1">
              <a:buFontTx/>
              <a:buChar char="•"/>
            </a:pPr>
            <a:r>
              <a:rPr lang="de-DE" altLang="en-US" sz="2000" u="none" dirty="0">
                <a:solidFill>
                  <a:schemeClr val="bg1"/>
                </a:solidFill>
                <a:latin typeface="Calibri" panose="020F0502020204030204" pitchFamily="34" charset="0"/>
              </a:rPr>
              <a:t>Wir verarbeiten schlüsselwortorientierte Themen, nach denen das Publikum sucht</a:t>
            </a:r>
          </a:p>
          <a:p>
            <a:pPr eaLnBrk="1" hangingPunct="1">
              <a:buFontTx/>
              <a:buChar char="•"/>
            </a:pPr>
            <a:r>
              <a:rPr lang="de-DE" altLang="en-US" sz="2000" u="none" dirty="0">
                <a:solidFill>
                  <a:schemeClr val="bg1"/>
                </a:solidFill>
                <a:latin typeface="Calibri" panose="020F0502020204030204" pitchFamily="34" charset="0"/>
              </a:rPr>
              <a:t>Wir verbreiten Inhalte über digitale Medien</a:t>
            </a:r>
            <a:endParaRPr lang="sk-SK" altLang="en-US" sz="1700" u="none" dirty="0">
              <a:solidFill>
                <a:schemeClr val="bg1"/>
              </a:solidFill>
              <a:latin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971600" y="714375"/>
            <a:ext cx="64794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Fokus</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auf</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Content</a:t>
            </a:r>
            <a:r>
              <a:rPr lang="sk-SK" altLang="en-US" b="1" u="none" dirty="0">
                <a:solidFill>
                  <a:srgbClr val="B6A86D"/>
                </a:solidFill>
                <a:latin typeface="Calibri" panose="020F0502020204030204" pitchFamily="34" charset="0"/>
              </a:rPr>
              <a:t> Marketing</a:t>
            </a: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de-DE" altLang="en-US" sz="2000" u="none" dirty="0">
                <a:solidFill>
                  <a:schemeClr val="bg1"/>
                </a:solidFill>
                <a:latin typeface="Calibri" panose="020F0502020204030204" pitchFamily="34" charset="0"/>
              </a:rPr>
              <a:t>Der </a:t>
            </a:r>
            <a:r>
              <a:rPr lang="de-DE" altLang="en-US" sz="2000" u="none" dirty="0" err="1">
                <a:solidFill>
                  <a:schemeClr val="bg1"/>
                </a:solidFill>
                <a:latin typeface="Calibri" panose="020F0502020204030204" pitchFamily="34" charset="0"/>
              </a:rPr>
              <a:t>Werbemix</a:t>
            </a:r>
            <a:r>
              <a:rPr lang="de-DE" altLang="en-US" sz="2000" u="none" dirty="0">
                <a:solidFill>
                  <a:schemeClr val="bg1"/>
                </a:solidFill>
                <a:latin typeface="Calibri" panose="020F0502020204030204" pitchFamily="34" charset="0"/>
              </a:rPr>
              <a:t> umfasst Werbung, persönlichen Verkauf, Öffentlichkeitsarbeit, Direktmarketing, Internet und Online-Marketing. Mit diesen Tools wird die Zielgruppe über die Existenz des Produkts und die Vorteile informiert, die es für den Kunden bringt.</a:t>
            </a:r>
          </a:p>
          <a:p>
            <a:pPr marL="0" indent="0" eaLnBrk="1" hangingPunct="1"/>
            <a:endParaRPr lang="sk-SK"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Webinhalte, soziale Netzwerke und Medien sind gewachsen. Die Marke wird dank der sozialen Netzwerke und der viel Aufklärung der Kunden durch verschiedene Arten von Medienmix bekannt.</a:t>
            </a:r>
          </a:p>
          <a:p>
            <a:pPr marL="0" indent="0" eaLnBrk="1" hangingPunct="1"/>
            <a:endParaRPr lang="sk-SK"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Wir haben viel an verschiedenen Schönheitsausstellungen teilgenommen, Prag, Bratislava, wir haben viele Vorträge und Schulungen für Wiederverkäufer und Apothekenmitarbeiter gehalten.</a:t>
            </a:r>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2151513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755576" y="714375"/>
            <a:ext cx="669550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Warum</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Helissa</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Collagen</a:t>
            </a:r>
            <a:r>
              <a:rPr lang="sk-SK" altLang="en-US" b="1" u="none" dirty="0">
                <a:solidFill>
                  <a:srgbClr val="B6A86D"/>
                </a:solidFill>
                <a:latin typeface="Calibri" panose="020F0502020204030204" pitchFamily="34" charset="0"/>
              </a:rPr>
              <a:t>?</a:t>
            </a: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855297" y="1171575"/>
            <a:ext cx="6624736"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de-DE" altLang="en-US" sz="2000" u="none" dirty="0">
                <a:solidFill>
                  <a:schemeClr val="bg1"/>
                </a:solidFill>
                <a:latin typeface="Calibri" panose="020F0502020204030204" pitchFamily="34" charset="0"/>
              </a:rPr>
              <a:t>Bio-aktiv – der menschliche Körper arbeitet mit ihm wie mit eigenem Kollagen</a:t>
            </a:r>
            <a:endParaRPr lang="sk-SK" altLang="en-US" sz="2000" u="none" dirty="0">
              <a:solidFill>
                <a:schemeClr val="bg1"/>
              </a:solidFill>
              <a:latin typeface="Calibri" panose="020F0502020204030204" pitchFamily="34" charset="0"/>
            </a:endParaRPr>
          </a:p>
          <a:p>
            <a:pPr marL="0" indent="0" eaLnBrk="1" hangingPunct="1"/>
            <a:endParaRPr lang="de-DE"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Höchste Kollagenqualität auf dem tschechischen Markt</a:t>
            </a:r>
          </a:p>
          <a:p>
            <a:pPr marL="0" indent="0" eaLnBrk="1" hangingPunct="1"/>
            <a:r>
              <a:rPr lang="de-DE" altLang="en-US" sz="2000" u="none" dirty="0">
                <a:solidFill>
                  <a:schemeClr val="bg1"/>
                </a:solidFill>
                <a:latin typeface="Calibri" panose="020F0502020204030204" pitchFamily="34" charset="0"/>
              </a:rPr>
              <a:t>Bestes Preis-Leistungsverhältnis</a:t>
            </a:r>
            <a:endParaRPr lang="sk-SK" altLang="en-US" sz="2000" u="none" dirty="0">
              <a:solidFill>
                <a:schemeClr val="bg1"/>
              </a:solidFill>
              <a:latin typeface="Calibri" panose="020F0502020204030204" pitchFamily="34" charset="0"/>
            </a:endParaRPr>
          </a:p>
          <a:p>
            <a:pPr marL="0" indent="0" eaLnBrk="1" hangingPunct="1"/>
            <a:endParaRPr lang="de-DE"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3 000 mg bioaktives Meereskollagen in der Tagesdosis</a:t>
            </a:r>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100% marines Kollagen Typ I, II, und III</a:t>
            </a:r>
          </a:p>
          <a:p>
            <a:pPr marL="0" indent="0" eaLnBrk="1" hangingPunct="1"/>
            <a:endParaRPr lang="sk-SK" altLang="en-US" sz="2000" u="none" dirty="0">
              <a:solidFill>
                <a:schemeClr val="bg1"/>
              </a:solidFill>
              <a:latin typeface="Calibri" panose="020F0502020204030204" pitchFamily="34" charset="0"/>
            </a:endParaRPr>
          </a:p>
          <a:p>
            <a:pPr marL="0" indent="0" eaLnBrk="1" hangingPunct="1"/>
            <a:r>
              <a:rPr lang="sk-SK" altLang="en-US" sz="2000" u="none" dirty="0" err="1">
                <a:solidFill>
                  <a:schemeClr val="bg1"/>
                </a:solidFill>
                <a:latin typeface="Calibri" panose="020F0502020204030204" pitchFamily="34" charset="0"/>
              </a:rPr>
              <a:t>Geschmacklos</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keine</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Farben</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keine</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Chemie</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nur</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purer</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Collagen</a:t>
            </a:r>
            <a:endParaRPr lang="sk-SK" altLang="en-US" sz="2000" u="none" dirty="0">
              <a:solidFill>
                <a:schemeClr val="bg1"/>
              </a:solidFill>
              <a:latin typeface="Calibri" panose="020F0502020204030204" pitchFamily="34" charset="0"/>
            </a:endParaRPr>
          </a:p>
          <a:p>
            <a:pPr marL="0" indent="0" eaLnBrk="1" hangingPunct="1"/>
            <a:endParaRPr lang="de-DE"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Tausende zufriedene Kunden in der ganzen Welt</a:t>
            </a:r>
            <a:endParaRPr lang="sk-SK" altLang="en-US" sz="2000" u="none" dirty="0">
              <a:solidFill>
                <a:schemeClr val="bg1"/>
              </a:solidFill>
              <a:latin typeface="Calibri" panose="020F0502020204030204" pitchFamily="34" charset="0"/>
            </a:endParaRPr>
          </a:p>
          <a:p>
            <a:pPr marL="0" indent="0" eaLnBrk="1" hangingPunct="1"/>
            <a:endParaRPr lang="de-DE"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Mindesthaltbarkeit 4 Jahre</a:t>
            </a:r>
            <a:endParaRPr lang="sk-SK" altLang="en-US" sz="2000" u="none" dirty="0">
              <a:solidFill>
                <a:schemeClr val="bg1"/>
              </a:solidFill>
              <a:latin typeface="Calibri" panose="020F0502020204030204" pitchFamily="34" charset="0"/>
            </a:endParaRPr>
          </a:p>
          <a:p>
            <a:pPr marL="0" indent="0" eaLnBrk="1" hangingPunct="1"/>
            <a:endParaRPr lang="de-DE"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1946255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971600" y="714375"/>
            <a:ext cx="64794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Wie</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funktioniert</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Helissa</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Collagen</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de-DE" altLang="en-US" sz="2000" u="none" dirty="0">
                <a:solidFill>
                  <a:schemeClr val="bg1"/>
                </a:solidFill>
                <a:latin typeface="Calibri" panose="020F0502020204030204" pitchFamily="34" charset="0"/>
              </a:rPr>
              <a:t>Der menschliche Körper arbeitet damit wie mit dem Kollagen, dass er selber produziert. Nach der Einnahme verteilt er ihn und verwendet ihn nach aktuellem Bedarf. Außerdem stimuliert es die Eigenproduktion von Kollagen – dieser Effekt überdauert bis zu 12 Wochen nach Unterbrechung der Einnahme von Inca Collagen.</a:t>
            </a:r>
            <a:endParaRPr lang="sk-SK" altLang="en-US" sz="2000" u="none" dirty="0">
              <a:solidFill>
                <a:schemeClr val="bg1"/>
              </a:solidFill>
              <a:latin typeface="Calibri" panose="020F0502020204030204" pitchFamily="34" charset="0"/>
            </a:endParaRPr>
          </a:p>
          <a:p>
            <a:pPr marL="0" indent="0" eaLnBrk="1" hangingPunct="1"/>
            <a:endParaRPr lang="de-DE" altLang="en-US" sz="2000" u="none" dirty="0">
              <a:solidFill>
                <a:schemeClr val="bg1"/>
              </a:solidFill>
              <a:latin typeface="Calibri" panose="020F0502020204030204" pitchFamily="34" charset="0"/>
            </a:endParaRPr>
          </a:p>
          <a:p>
            <a:pPr marL="0" indent="0" eaLnBrk="1" hangingPunct="1"/>
            <a:r>
              <a:rPr lang="sk-SK" altLang="en-US" sz="2000" u="none" dirty="0" err="1">
                <a:solidFill>
                  <a:schemeClr val="bg1"/>
                </a:solidFill>
                <a:latin typeface="Calibri" panose="020F0502020204030204" pitchFamily="34" charset="0"/>
              </a:rPr>
              <a:t>Helissa</a:t>
            </a:r>
            <a:r>
              <a:rPr lang="de-DE" altLang="en-US" sz="2000" u="none" dirty="0">
                <a:solidFill>
                  <a:schemeClr val="bg1"/>
                </a:solidFill>
                <a:latin typeface="Calibri" panose="020F0502020204030204" pitchFamily="34" charset="0"/>
              </a:rPr>
              <a:t> Collagen wird mittels schonender Hydrolyse aus Meeresfischen hergestellt. Es ist 400x wirksamer als die geläufigen Kollagenpräparate. Die Menge in der täglichen Dosis ist sehr wichtig. Inca Collagen ist ein hochwertiges, starkes, bioaktives Kollagen. </a:t>
            </a:r>
          </a:p>
        </p:txBody>
      </p:sp>
    </p:spTree>
    <p:extLst>
      <p:ext uri="{BB962C8B-B14F-4D97-AF65-F5344CB8AC3E}">
        <p14:creationId xmlns:p14="http://schemas.microsoft.com/office/powerpoint/2010/main" val="3575412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11560" y="714375"/>
            <a:ext cx="683952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Kosmetische</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Wirkungen</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683568" y="1587665"/>
            <a:ext cx="468052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de-DE" altLang="en-US" sz="2000" u="none" dirty="0">
                <a:solidFill>
                  <a:schemeClr val="bg1"/>
                </a:solidFill>
                <a:latin typeface="Calibri" panose="020F0502020204030204" pitchFamily="34" charset="0"/>
              </a:rPr>
              <a:t>Glättet Falten</a:t>
            </a:r>
            <a:r>
              <a:rPr lang="sk-SK" altLang="en-US" sz="2000" u="none" dirty="0">
                <a:solidFill>
                  <a:schemeClr val="bg1"/>
                </a:solidFill>
                <a:latin typeface="Calibri" panose="020F0502020204030204" pitchFamily="34" charset="0"/>
              </a:rPr>
              <a:t> </a:t>
            </a:r>
          </a:p>
          <a:p>
            <a:pPr marL="0" indent="0" eaLnBrk="1" hangingPunct="1"/>
            <a:r>
              <a:rPr lang="de-DE" altLang="en-US" sz="2000" u="none" dirty="0">
                <a:solidFill>
                  <a:schemeClr val="bg1"/>
                </a:solidFill>
                <a:latin typeface="Calibri" panose="020F0502020204030204" pitchFamily="34" charset="0"/>
              </a:rPr>
              <a:t>Heilt Zellulitis und</a:t>
            </a:r>
            <a:r>
              <a:rPr lang="sk-SK" altLang="en-US" sz="2000" u="none" dirty="0">
                <a:solidFill>
                  <a:schemeClr val="bg1"/>
                </a:solidFill>
                <a:latin typeface="Calibri" panose="020F0502020204030204" pitchFamily="34" charset="0"/>
              </a:rPr>
              <a:t> </a:t>
            </a:r>
            <a:r>
              <a:rPr lang="de-DE" altLang="en-US" sz="2000" u="none" dirty="0">
                <a:solidFill>
                  <a:schemeClr val="bg1"/>
                </a:solidFill>
                <a:latin typeface="Calibri" panose="020F0502020204030204" pitchFamily="34" charset="0"/>
              </a:rPr>
              <a:t>Schwangerschaftsnarben</a:t>
            </a:r>
            <a:endParaRPr lang="sk-SK"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Verlangsamt Alterung der Haut</a:t>
            </a:r>
            <a:endParaRPr lang="sk-SK"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Heilt atopisches Ekzem und Psoriasis</a:t>
            </a:r>
            <a:endParaRPr lang="sk-SK"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Verbessert deutliche die Haar- und </a:t>
            </a:r>
            <a:r>
              <a:rPr lang="de-DE" altLang="en-US" sz="2000" u="none" dirty="0" err="1">
                <a:solidFill>
                  <a:schemeClr val="bg1"/>
                </a:solidFill>
                <a:latin typeface="Calibri" panose="020F0502020204030204" pitchFamily="34" charset="0"/>
              </a:rPr>
              <a:t>Nägelqualität</a:t>
            </a:r>
            <a:endParaRPr lang="de-DE"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Bleicht Pigmentflecke</a:t>
            </a:r>
          </a:p>
          <a:p>
            <a:pPr marL="0" indent="0" eaLnBrk="1" hangingPunct="1"/>
            <a:r>
              <a:rPr lang="de-DE" altLang="en-US" sz="2000" u="none" dirty="0">
                <a:solidFill>
                  <a:schemeClr val="bg1"/>
                </a:solidFill>
                <a:latin typeface="Calibri" panose="020F0502020204030204" pitchFamily="34" charset="0"/>
              </a:rPr>
              <a:t>Heilt Akne und geplatzte und erweiterte Äderchen</a:t>
            </a:r>
          </a:p>
          <a:p>
            <a:pPr marL="0" indent="0" eaLnBrk="1" hangingPunct="1"/>
            <a:r>
              <a:rPr lang="de-DE" altLang="en-US" sz="2000" u="none" dirty="0">
                <a:solidFill>
                  <a:schemeClr val="bg1"/>
                </a:solidFill>
                <a:latin typeface="Calibri" panose="020F0502020204030204" pitchFamily="34" charset="0"/>
              </a:rPr>
              <a:t>Glättet Ränder alter Narben und heilt neue Narben</a:t>
            </a:r>
          </a:p>
        </p:txBody>
      </p:sp>
      <p:pic>
        <p:nvPicPr>
          <p:cNvPr id="3" name="Obrázek 2" descr="Obsah obrázku usmívající se, pózování, mladý, jídlo&#10;&#10;Popis byl vytvořen automaticky">
            <a:extLst>
              <a:ext uri="{FF2B5EF4-FFF2-40B4-BE49-F238E27FC236}">
                <a16:creationId xmlns:a16="http://schemas.microsoft.com/office/drawing/2014/main" id="{26706A79-95FF-4524-80C6-4F66E1B02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412776"/>
            <a:ext cx="3068960" cy="3356992"/>
          </a:xfrm>
          <a:prstGeom prst="rect">
            <a:avLst/>
          </a:prstGeom>
        </p:spPr>
      </p:pic>
    </p:spTree>
    <p:extLst>
      <p:ext uri="{BB962C8B-B14F-4D97-AF65-F5344CB8AC3E}">
        <p14:creationId xmlns:p14="http://schemas.microsoft.com/office/powerpoint/2010/main" val="292928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714375"/>
            <a:ext cx="6767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Wirkungen</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auf</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die</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Gesundheit</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716740" y="1268760"/>
            <a:ext cx="496855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182563" indent="-182563" eaLnBrk="1" hangingPunct="1"/>
            <a:r>
              <a:rPr lang="de-DE" altLang="en-US" sz="2000" u="none" dirty="0">
                <a:solidFill>
                  <a:schemeClr val="bg1"/>
                </a:solidFill>
                <a:latin typeface="Calibri" panose="020F0502020204030204" pitchFamily="34" charset="0"/>
              </a:rPr>
              <a:t>Lindert Knochen</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un</a:t>
            </a:r>
            <a:r>
              <a:rPr lang="de-DE" altLang="en-US" sz="2000" u="none" dirty="0">
                <a:solidFill>
                  <a:schemeClr val="bg1"/>
                </a:solidFill>
                <a:latin typeface="Calibri" panose="020F0502020204030204" pitchFamily="34" charset="0"/>
              </a:rPr>
              <a:t>d Gelenkschmerzen bei Arthritis, Rheuma</a:t>
            </a:r>
          </a:p>
          <a:p>
            <a:pPr marL="182563" indent="-182563" eaLnBrk="1" hangingPunct="1"/>
            <a:r>
              <a:rPr lang="de-DE" altLang="en-US" sz="2000" u="none" dirty="0">
                <a:solidFill>
                  <a:schemeClr val="bg1"/>
                </a:solidFill>
                <a:latin typeface="Calibri" panose="020F0502020204030204" pitchFamily="34" charset="0"/>
              </a:rPr>
              <a:t>Regeneriert Gelenkknorpeln</a:t>
            </a:r>
          </a:p>
          <a:p>
            <a:pPr marL="182563" indent="-182563" eaLnBrk="1" hangingPunct="1"/>
            <a:r>
              <a:rPr lang="de-DE" altLang="en-US" sz="2000" u="none" dirty="0">
                <a:solidFill>
                  <a:schemeClr val="bg1"/>
                </a:solidFill>
                <a:latin typeface="Calibri" panose="020F0502020204030204" pitchFamily="34" charset="0"/>
              </a:rPr>
              <a:t>Hilft </a:t>
            </a:r>
            <a:r>
              <a:rPr lang="cs-CZ" altLang="en-US" sz="2000" u="none" dirty="0" err="1">
                <a:solidFill>
                  <a:schemeClr val="bg1"/>
                </a:solidFill>
                <a:latin typeface="Calibri" panose="020F0502020204030204" pitchFamily="34" charset="0"/>
              </a:rPr>
              <a:t>bei</a:t>
            </a:r>
            <a:r>
              <a:rPr lang="de-DE" altLang="en-US" sz="2000" u="none" dirty="0">
                <a:solidFill>
                  <a:schemeClr val="bg1"/>
                </a:solidFill>
                <a:latin typeface="Calibri" panose="020F0502020204030204" pitchFamily="34" charset="0"/>
              </a:rPr>
              <a:t> chronische</a:t>
            </a:r>
            <a:r>
              <a:rPr lang="cs-CZ" altLang="en-US" sz="2000" u="none" dirty="0">
                <a:solidFill>
                  <a:schemeClr val="bg1"/>
                </a:solidFill>
                <a:latin typeface="Calibri" panose="020F0502020204030204" pitchFamily="34" charset="0"/>
              </a:rPr>
              <a:t>n</a:t>
            </a:r>
            <a:r>
              <a:rPr lang="de-DE" altLang="en-US" sz="2000" u="none" dirty="0">
                <a:solidFill>
                  <a:schemeClr val="bg1"/>
                </a:solidFill>
                <a:latin typeface="Calibri" panose="020F0502020204030204" pitchFamily="34" charset="0"/>
              </a:rPr>
              <a:t> Wirbelsäulenschmerzen</a:t>
            </a:r>
          </a:p>
          <a:p>
            <a:pPr marL="182563" indent="-182563" eaLnBrk="1" hangingPunct="1"/>
            <a:r>
              <a:rPr lang="de-DE" altLang="en-US" sz="2000" u="none" dirty="0">
                <a:solidFill>
                  <a:schemeClr val="bg1"/>
                </a:solidFill>
                <a:latin typeface="Calibri" panose="020F0502020204030204" pitchFamily="34" charset="0"/>
              </a:rPr>
              <a:t>Heilt Krampfadern und Unterschenkelgeschwüre</a:t>
            </a:r>
          </a:p>
          <a:p>
            <a:pPr marL="182563" indent="-182563" eaLnBrk="1" hangingPunct="1"/>
            <a:r>
              <a:rPr lang="de-DE" altLang="en-US" sz="2000" u="none" dirty="0">
                <a:solidFill>
                  <a:schemeClr val="bg1"/>
                </a:solidFill>
                <a:latin typeface="Calibri" panose="020F0502020204030204" pitchFamily="34" charset="0"/>
              </a:rPr>
              <a:t>Heilt Verbrühungen, Frostwunden, Abschürfungen, Druckbrand und Blauflecke</a:t>
            </a:r>
            <a:r>
              <a:rPr lang="cs-CZ" altLang="en-US" sz="2000" u="none" dirty="0">
                <a:solidFill>
                  <a:schemeClr val="bg1"/>
                </a:solidFill>
                <a:latin typeface="Calibri" panose="020F0502020204030204" pitchFamily="34" charset="0"/>
              </a:rPr>
              <a:t>n</a:t>
            </a:r>
            <a:endParaRPr lang="de-DE" altLang="en-US" sz="2000" u="none" dirty="0">
              <a:solidFill>
                <a:schemeClr val="bg1"/>
              </a:solidFill>
              <a:latin typeface="Calibri" panose="020F0502020204030204" pitchFamily="34" charset="0"/>
            </a:endParaRPr>
          </a:p>
          <a:p>
            <a:pPr marL="182563" indent="-182563" eaLnBrk="1" hangingPunct="1"/>
            <a:r>
              <a:rPr lang="de-DE" altLang="en-US" sz="2000" u="none" dirty="0">
                <a:solidFill>
                  <a:schemeClr val="bg1"/>
                </a:solidFill>
                <a:latin typeface="Calibri" panose="020F0502020204030204" pitchFamily="34" charset="0"/>
              </a:rPr>
              <a:t>Positive Wirkung auf den Zustand der Schleimhäute, antimykotisch</a:t>
            </a:r>
          </a:p>
          <a:p>
            <a:pPr marL="182563" indent="-182563" eaLnBrk="1" hangingPunct="1"/>
            <a:r>
              <a:rPr lang="de-DE" altLang="en-US" sz="2000" u="none" dirty="0">
                <a:solidFill>
                  <a:schemeClr val="bg1"/>
                </a:solidFill>
                <a:latin typeface="Calibri" panose="020F0502020204030204" pitchFamily="34" charset="0"/>
              </a:rPr>
              <a:t>Verlangsamt </a:t>
            </a:r>
            <a:r>
              <a:rPr lang="cs-CZ" altLang="en-US" sz="2000" u="none" dirty="0" err="1">
                <a:solidFill>
                  <a:schemeClr val="bg1"/>
                </a:solidFill>
                <a:latin typeface="Calibri" panose="020F0502020204030204" pitchFamily="34" charset="0"/>
              </a:rPr>
              <a:t>Auflockerung</a:t>
            </a:r>
            <a:r>
              <a:rPr lang="de-DE" altLang="en-US" sz="2000" u="none" dirty="0">
                <a:solidFill>
                  <a:schemeClr val="bg1"/>
                </a:solidFill>
                <a:latin typeface="Calibri" panose="020F0502020204030204" pitchFamily="34" charset="0"/>
              </a:rPr>
              <a:t> de</a:t>
            </a:r>
            <a:r>
              <a:rPr lang="cs-CZ" altLang="en-US" sz="2000" u="none" dirty="0">
                <a:solidFill>
                  <a:schemeClr val="bg1"/>
                </a:solidFill>
                <a:latin typeface="Calibri" panose="020F0502020204030204" pitchFamily="34" charset="0"/>
              </a:rPr>
              <a:t>s</a:t>
            </a:r>
            <a:r>
              <a:rPr lang="de-DE" altLang="en-US" sz="2000" u="none" dirty="0">
                <a:solidFill>
                  <a:schemeClr val="bg1"/>
                </a:solidFill>
                <a:latin typeface="Calibri" panose="020F0502020204030204" pitchFamily="34" charset="0"/>
              </a:rPr>
              <a:t> Knochen</a:t>
            </a:r>
            <a:r>
              <a:rPr lang="cs-CZ" altLang="en-US" sz="2000" u="none" dirty="0" err="1">
                <a:solidFill>
                  <a:schemeClr val="bg1"/>
                </a:solidFill>
                <a:latin typeface="Calibri" panose="020F0502020204030204" pitchFamily="34" charset="0"/>
              </a:rPr>
              <a:t>gewebes</a:t>
            </a:r>
            <a:r>
              <a:rPr lang="de-DE" altLang="en-US" sz="2000" u="none" dirty="0">
                <a:solidFill>
                  <a:schemeClr val="bg1"/>
                </a:solidFill>
                <a:latin typeface="Calibri" panose="020F0502020204030204" pitchFamily="34" charset="0"/>
              </a:rPr>
              <a:t> am Anfang der Osteoporose</a:t>
            </a:r>
          </a:p>
          <a:p>
            <a:pPr marL="182563" indent="-182563" eaLnBrk="1" hangingPunct="1"/>
            <a:r>
              <a:rPr lang="de-DE" altLang="en-US" sz="2000" u="none" dirty="0">
                <a:solidFill>
                  <a:schemeClr val="bg1"/>
                </a:solidFill>
                <a:latin typeface="Calibri" panose="020F0502020204030204" pitchFamily="34" charset="0"/>
              </a:rPr>
              <a:t>Lindert Nervenschmerzen und chronische Knochenentzündung</a:t>
            </a:r>
          </a:p>
        </p:txBody>
      </p:sp>
      <p:pic>
        <p:nvPicPr>
          <p:cNvPr id="3" name="Obrázek 2" descr="Obsah obrázku jídlo&#10;&#10;Popis byl vytvořen automaticky">
            <a:extLst>
              <a:ext uri="{FF2B5EF4-FFF2-40B4-BE49-F238E27FC236}">
                <a16:creationId xmlns:a16="http://schemas.microsoft.com/office/drawing/2014/main" id="{8289A5B3-C738-49D8-9307-4393CA587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4" y="942975"/>
            <a:ext cx="3370172" cy="3370172"/>
          </a:xfrm>
          <a:prstGeom prst="rect">
            <a:avLst/>
          </a:prstGeom>
        </p:spPr>
      </p:pic>
    </p:spTree>
    <p:extLst>
      <p:ext uri="{BB962C8B-B14F-4D97-AF65-F5344CB8AC3E}">
        <p14:creationId xmlns:p14="http://schemas.microsoft.com/office/powerpoint/2010/main" val="2790675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899592" y="714375"/>
            <a:ext cx="655148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Marketing </a:t>
            </a:r>
            <a:r>
              <a:rPr lang="sk-SK" altLang="en-US" b="1" u="none" dirty="0" err="1">
                <a:solidFill>
                  <a:srgbClr val="B6A86D"/>
                </a:solidFill>
                <a:latin typeface="Calibri" panose="020F0502020204030204" pitchFamily="34" charset="0"/>
              </a:rPr>
              <a:t>und</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Medien</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cs-CZ" altLang="en-US" sz="2000" u="none" dirty="0">
                <a:solidFill>
                  <a:schemeClr val="bg1"/>
                </a:solidFill>
                <a:latin typeface="Calibri" panose="020F0502020204030204" pitchFamily="34" charset="0"/>
              </a:rPr>
              <a:t>Man </a:t>
            </a:r>
            <a:r>
              <a:rPr lang="cs-CZ" altLang="en-US" sz="2000" u="none" dirty="0" err="1">
                <a:solidFill>
                  <a:schemeClr val="bg1"/>
                </a:solidFill>
                <a:latin typeface="Calibri" panose="020F0502020204030204" pitchFamily="34" charset="0"/>
              </a:rPr>
              <a:t>muss</a:t>
            </a:r>
            <a:r>
              <a:rPr lang="de-DE" altLang="en-US" sz="2000" u="none" dirty="0">
                <a:solidFill>
                  <a:schemeClr val="bg1"/>
                </a:solidFill>
                <a:latin typeface="Calibri" panose="020F0502020204030204" pitchFamily="34" charset="0"/>
              </a:rPr>
              <a:t> in Werbung und Präsentationen investieren.</a:t>
            </a:r>
            <a:r>
              <a:rPr lang="sk-SK" altLang="en-US" sz="2000" u="none" dirty="0">
                <a:solidFill>
                  <a:schemeClr val="bg1"/>
                </a:solidFill>
                <a:latin typeface="Calibri" panose="020F0502020204030204" pitchFamily="34" charset="0"/>
              </a:rPr>
              <a:t> </a:t>
            </a:r>
            <a:r>
              <a:rPr lang="cs-CZ" altLang="en-US" sz="2000" u="none" dirty="0">
                <a:solidFill>
                  <a:schemeClr val="bg1"/>
                </a:solidFill>
                <a:latin typeface="Calibri" panose="020F0502020204030204" pitchFamily="34" charset="0"/>
              </a:rPr>
              <a:t>Vor</a:t>
            </a:r>
            <a:r>
              <a:rPr lang="de-DE" altLang="en-US" sz="2000" u="none" dirty="0">
                <a:solidFill>
                  <a:schemeClr val="bg1"/>
                </a:solidFill>
                <a:latin typeface="Calibri" panose="020F0502020204030204" pitchFamily="34" charset="0"/>
              </a:rPr>
              <a:t> Weihnacht</a:t>
            </a:r>
            <a:r>
              <a:rPr lang="cs-CZ" altLang="en-US" sz="2000" u="none" dirty="0">
                <a:solidFill>
                  <a:schemeClr val="bg1"/>
                </a:solidFill>
                <a:latin typeface="Calibri" panose="020F0502020204030204" pitchFamily="34" charset="0"/>
              </a:rPr>
              <a:t>en</a:t>
            </a:r>
            <a:r>
              <a:rPr lang="de-DE" altLang="en-US" sz="2000" u="none" dirty="0">
                <a:solidFill>
                  <a:schemeClr val="bg1"/>
                </a:solidFill>
                <a:latin typeface="Calibri" panose="020F0502020204030204" pitchFamily="34" charset="0"/>
              </a:rPr>
              <a:t> 2015 haben wir in </a:t>
            </a:r>
            <a:r>
              <a:rPr lang="cs-CZ" altLang="en-US" sz="2000" u="none" dirty="0" err="1">
                <a:solidFill>
                  <a:schemeClr val="bg1"/>
                </a:solidFill>
                <a:latin typeface="Calibri" panose="020F0502020204030204" pitchFamily="34" charset="0"/>
              </a:rPr>
              <a:t>unsere</a:t>
            </a:r>
            <a:r>
              <a:rPr lang="de-DE" altLang="en-US" sz="2000" u="none" dirty="0">
                <a:solidFill>
                  <a:schemeClr val="bg1"/>
                </a:solidFill>
                <a:latin typeface="Calibri" panose="020F0502020204030204" pitchFamily="34" charset="0"/>
              </a:rPr>
              <a:t> erste Kampagne zunächst 1 000 € investiert. Es war </a:t>
            </a:r>
            <a:r>
              <a:rPr lang="cs-CZ" altLang="en-US" sz="2000" u="none" dirty="0" err="1">
                <a:solidFill>
                  <a:schemeClr val="bg1"/>
                </a:solidFill>
                <a:latin typeface="Calibri" panose="020F0502020204030204" pitchFamily="34" charset="0"/>
              </a:rPr>
              <a:t>ein</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Erfolg</a:t>
            </a:r>
            <a:r>
              <a:rPr lang="de-DE" altLang="en-US" sz="2000" u="none" dirty="0">
                <a:solidFill>
                  <a:schemeClr val="bg1"/>
                </a:solidFill>
                <a:latin typeface="Calibri" panose="020F0502020204030204" pitchFamily="34" charset="0"/>
              </a:rPr>
              <a:t>. Nächstes Jahr, einschließlich Valentinstag-, Frühlings- und Sommerwettbewerben, haben wir mehr als 10 000 € </a:t>
            </a:r>
            <a:r>
              <a:rPr lang="cs-CZ" altLang="en-US" sz="2000" u="none" dirty="0" err="1">
                <a:solidFill>
                  <a:schemeClr val="bg1"/>
                </a:solidFill>
                <a:latin typeface="Calibri" panose="020F0502020204030204" pitchFamily="34" charset="0"/>
              </a:rPr>
              <a:t>ausgegeben</a:t>
            </a:r>
            <a:r>
              <a:rPr lang="de-DE" altLang="en-US" sz="2000" u="none" dirty="0">
                <a:solidFill>
                  <a:schemeClr val="bg1"/>
                </a:solidFill>
                <a:latin typeface="Calibri" panose="020F0502020204030204" pitchFamily="34" charset="0"/>
              </a:rPr>
              <a:t>.</a:t>
            </a:r>
          </a:p>
          <a:p>
            <a:pPr marL="0" indent="0" eaLnBrk="1" hangingPunct="1"/>
            <a:endParaRPr lang="de-DE"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Im Jahr 2017 w</a:t>
            </a:r>
            <a:r>
              <a:rPr lang="cs-CZ" altLang="en-US" sz="2000" u="none" dirty="0">
                <a:solidFill>
                  <a:schemeClr val="bg1"/>
                </a:solidFill>
                <a:latin typeface="Calibri" panose="020F0502020204030204" pitchFamily="34" charset="0"/>
              </a:rPr>
              <a:t>ar</a:t>
            </a:r>
            <a:r>
              <a:rPr lang="de-DE" altLang="en-US" sz="2000" u="none" dirty="0">
                <a:solidFill>
                  <a:schemeClr val="bg1"/>
                </a:solidFill>
                <a:latin typeface="Calibri" panose="020F0502020204030204" pitchFamily="34" charset="0"/>
              </a:rPr>
              <a:t>en für Online- und Offline-Aktivitäten rund </a:t>
            </a:r>
            <a:br>
              <a:rPr lang="cs-CZ" altLang="en-US" sz="2000" u="none" dirty="0">
                <a:solidFill>
                  <a:schemeClr val="bg1"/>
                </a:solidFill>
                <a:latin typeface="Calibri" panose="020F0502020204030204" pitchFamily="34" charset="0"/>
              </a:rPr>
            </a:br>
            <a:r>
              <a:rPr lang="de-DE" altLang="en-US" sz="2000" u="none" dirty="0">
                <a:solidFill>
                  <a:schemeClr val="bg1"/>
                </a:solidFill>
                <a:latin typeface="Calibri" panose="020F0502020204030204" pitchFamily="34" charset="0"/>
              </a:rPr>
              <a:t>30 000 € </a:t>
            </a:r>
            <a:r>
              <a:rPr lang="cs-CZ" altLang="en-US" sz="2000" u="none" dirty="0" err="1">
                <a:solidFill>
                  <a:schemeClr val="bg1"/>
                </a:solidFill>
                <a:latin typeface="Calibri" panose="020F0502020204030204" pitchFamily="34" charset="0"/>
              </a:rPr>
              <a:t>notwendig</a:t>
            </a:r>
            <a:r>
              <a:rPr lang="de-DE" altLang="en-US" sz="2000" u="none" dirty="0">
                <a:solidFill>
                  <a:schemeClr val="bg1"/>
                </a:solidFill>
                <a:latin typeface="Calibri" panose="020F0502020204030204" pitchFamily="34" charset="0"/>
              </a:rPr>
              <a:t>. Jetzt </a:t>
            </a:r>
            <a:r>
              <a:rPr lang="cs-CZ" altLang="en-US" sz="2000" u="none" dirty="0" err="1">
                <a:solidFill>
                  <a:schemeClr val="bg1"/>
                </a:solidFill>
                <a:latin typeface="Calibri" panose="020F0502020204030204" pitchFamily="34" charset="0"/>
              </a:rPr>
              <a:t>konzentrieren</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wir</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uns</a:t>
            </a:r>
            <a:r>
              <a:rPr lang="cs-CZ" altLang="en-US" sz="2000" u="none" dirty="0">
                <a:solidFill>
                  <a:schemeClr val="bg1"/>
                </a:solidFill>
                <a:latin typeface="Calibri" panose="020F0502020204030204" pitchFamily="34" charset="0"/>
              </a:rPr>
              <a:t> </a:t>
            </a:r>
            <a:r>
              <a:rPr lang="de-DE" altLang="en-US" sz="2000" u="none" dirty="0">
                <a:solidFill>
                  <a:schemeClr val="bg1"/>
                </a:solidFill>
                <a:latin typeface="Calibri" panose="020F0502020204030204" pitchFamily="34" charset="0"/>
              </a:rPr>
              <a:t>hauptsächlich auf Online-Marketing und Influencer.</a:t>
            </a:r>
          </a:p>
          <a:p>
            <a:pPr marL="0" indent="0" eaLnBrk="1" hangingPunct="1"/>
            <a:endParaRPr lang="de-DE"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Im </a:t>
            </a:r>
            <a:r>
              <a:rPr lang="cs-CZ" altLang="en-US" sz="2000" u="none" dirty="0">
                <a:solidFill>
                  <a:schemeClr val="bg1"/>
                </a:solidFill>
                <a:latin typeface="Calibri" panose="020F0502020204030204" pitchFamily="34" charset="0"/>
              </a:rPr>
              <a:t>den </a:t>
            </a:r>
            <a:r>
              <a:rPr lang="de-DE" altLang="en-US" sz="2000" u="none" dirty="0">
                <a:solidFill>
                  <a:schemeClr val="bg1"/>
                </a:solidFill>
                <a:latin typeface="Calibri" panose="020F0502020204030204" pitchFamily="34" charset="0"/>
              </a:rPr>
              <a:t>Jahr</a:t>
            </a:r>
            <a:r>
              <a:rPr lang="cs-CZ" altLang="en-US" sz="2000" u="none" dirty="0">
                <a:solidFill>
                  <a:schemeClr val="bg1"/>
                </a:solidFill>
                <a:latin typeface="Calibri" panose="020F0502020204030204" pitchFamily="34" charset="0"/>
              </a:rPr>
              <a:t>en</a:t>
            </a:r>
            <a:r>
              <a:rPr lang="de-DE" altLang="en-US" sz="2000" u="none" dirty="0">
                <a:solidFill>
                  <a:schemeClr val="bg1"/>
                </a:solidFill>
                <a:latin typeface="Calibri" panose="020F0502020204030204" pitchFamily="34" charset="0"/>
              </a:rPr>
              <a:t> 2018</a:t>
            </a:r>
            <a:r>
              <a:rPr lang="sk-SK" altLang="en-US" sz="2000" u="none" dirty="0">
                <a:solidFill>
                  <a:schemeClr val="bg1"/>
                </a:solidFill>
                <a:latin typeface="Calibri" panose="020F0502020204030204" pitchFamily="34" charset="0"/>
              </a:rPr>
              <a:t>-2019</a:t>
            </a:r>
            <a:r>
              <a:rPr lang="de-DE" altLang="en-US" sz="2000" u="none" dirty="0">
                <a:solidFill>
                  <a:schemeClr val="bg1"/>
                </a:solidFill>
                <a:latin typeface="Calibri" panose="020F0502020204030204" pitchFamily="34" charset="0"/>
              </a:rPr>
              <a:t> folg</a:t>
            </a:r>
            <a:r>
              <a:rPr lang="cs-CZ" altLang="en-US" sz="2000" u="none" dirty="0">
                <a:solidFill>
                  <a:schemeClr val="bg1"/>
                </a:solidFill>
                <a:latin typeface="Calibri" panose="020F0502020204030204" pitchFamily="34" charset="0"/>
              </a:rPr>
              <a:t>t</a:t>
            </a:r>
            <a:r>
              <a:rPr lang="de-DE" altLang="en-US" sz="2000" u="none" dirty="0">
                <a:solidFill>
                  <a:schemeClr val="bg1"/>
                </a:solidFill>
                <a:latin typeface="Calibri" panose="020F0502020204030204" pitchFamily="34" charset="0"/>
              </a:rPr>
              <a:t>en wir der Regel, dass Qualität wichtiger ist als Quantität, auch </a:t>
            </a:r>
            <a:r>
              <a:rPr lang="cs-CZ" altLang="en-US" sz="2000" u="none" dirty="0" err="1">
                <a:solidFill>
                  <a:schemeClr val="bg1"/>
                </a:solidFill>
                <a:latin typeface="Calibri" panose="020F0502020204030204" pitchFamily="34" charset="0"/>
              </a:rPr>
              <a:t>beim</a:t>
            </a:r>
            <a:r>
              <a:rPr lang="de-DE" altLang="en-US" sz="2000" u="none" dirty="0">
                <a:solidFill>
                  <a:schemeClr val="bg1"/>
                </a:solidFill>
                <a:latin typeface="Calibri" panose="020F0502020204030204" pitchFamily="34" charset="0"/>
              </a:rPr>
              <a:t> Influencer-Marketing und </a:t>
            </a:r>
            <a:r>
              <a:rPr lang="cs-CZ" altLang="en-US" sz="2000" u="none" dirty="0" err="1">
                <a:solidFill>
                  <a:schemeClr val="bg1"/>
                </a:solidFill>
                <a:latin typeface="Calibri" panose="020F0502020204030204" pitchFamily="34" charset="0"/>
              </a:rPr>
              <a:t>bei</a:t>
            </a:r>
            <a:r>
              <a:rPr lang="cs-CZ" altLang="en-US" sz="2000" u="none" dirty="0">
                <a:solidFill>
                  <a:schemeClr val="bg1"/>
                </a:solidFill>
                <a:latin typeface="Calibri" panose="020F0502020204030204" pitchFamily="34" charset="0"/>
              </a:rPr>
              <a:t> </a:t>
            </a:r>
            <a:r>
              <a:rPr lang="de-DE" altLang="en-US" sz="2000" u="none" dirty="0">
                <a:solidFill>
                  <a:schemeClr val="bg1"/>
                </a:solidFill>
                <a:latin typeface="Calibri" panose="020F0502020204030204" pitchFamily="34" charset="0"/>
              </a:rPr>
              <a:t>verschiedene</a:t>
            </a:r>
            <a:r>
              <a:rPr lang="cs-CZ" altLang="en-US" sz="2000" u="none" dirty="0">
                <a:solidFill>
                  <a:schemeClr val="bg1"/>
                </a:solidFill>
                <a:latin typeface="Calibri" panose="020F0502020204030204" pitchFamily="34" charset="0"/>
              </a:rPr>
              <a:t>n</a:t>
            </a:r>
            <a:r>
              <a:rPr lang="de-DE" altLang="en-US" sz="2000" u="none" dirty="0">
                <a:solidFill>
                  <a:schemeClr val="bg1"/>
                </a:solidFill>
                <a:latin typeface="Calibri" panose="020F0502020204030204" pitchFamily="34" charset="0"/>
              </a:rPr>
              <a:t> Arten von Medienkanälen.</a:t>
            </a:r>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873451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755576" y="714375"/>
            <a:ext cx="669550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Marketing </a:t>
            </a:r>
            <a:r>
              <a:rPr lang="sk-SK" altLang="en-US" b="1" u="none" dirty="0" err="1">
                <a:solidFill>
                  <a:srgbClr val="B6A86D"/>
                </a:solidFill>
                <a:latin typeface="Calibri" panose="020F0502020204030204" pitchFamily="34" charset="0"/>
              </a:rPr>
              <a:t>Strategie</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827584" y="1340768"/>
            <a:ext cx="7776864"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r>
              <a:rPr lang="de-DE" altLang="en-US" sz="2000" u="none" dirty="0">
                <a:solidFill>
                  <a:schemeClr val="bg1"/>
                </a:solidFill>
                <a:latin typeface="Calibri" panose="020F0502020204030204" pitchFamily="34" charset="0"/>
              </a:rPr>
              <a:t>Teilnahme an Ausstellungen, Schulung von Apothekern und Wiederverkäufern</a:t>
            </a:r>
          </a:p>
          <a:p>
            <a:pPr eaLnBrk="1" hangingPunct="1">
              <a:buFontTx/>
              <a:buChar char="•"/>
            </a:pPr>
            <a:r>
              <a:rPr lang="de-DE" altLang="en-US" sz="2000" u="none" dirty="0">
                <a:solidFill>
                  <a:schemeClr val="bg1"/>
                </a:solidFill>
                <a:latin typeface="Calibri" panose="020F0502020204030204" pitchFamily="34" charset="0"/>
              </a:rPr>
              <a:t>Unterstützen Sie Reseller durch ihre eigenen Marketingaktivitäten</a:t>
            </a:r>
          </a:p>
          <a:p>
            <a:pPr eaLnBrk="1" hangingPunct="1">
              <a:buFontTx/>
              <a:buChar char="•"/>
            </a:pPr>
            <a:r>
              <a:rPr lang="de-DE" altLang="en-US" sz="2000" u="none" dirty="0">
                <a:solidFill>
                  <a:schemeClr val="bg1"/>
                </a:solidFill>
                <a:latin typeface="Calibri" panose="020F0502020204030204" pitchFamily="34" charset="0"/>
              </a:rPr>
              <a:t>Geschenk</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und</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Werbe</a:t>
            </a:r>
            <a:r>
              <a:rPr lang="de-DE" altLang="en-US" sz="2000" u="none" dirty="0" err="1">
                <a:solidFill>
                  <a:schemeClr val="bg1"/>
                </a:solidFill>
                <a:latin typeface="Calibri" panose="020F0502020204030204" pitchFamily="34" charset="0"/>
              </a:rPr>
              <a:t>artikel</a:t>
            </a:r>
            <a:r>
              <a:rPr lang="de-DE" altLang="en-US" sz="2000" u="none" dirty="0">
                <a:solidFill>
                  <a:schemeClr val="bg1"/>
                </a:solidFill>
                <a:latin typeface="Calibri" panose="020F0502020204030204" pitchFamily="34" charset="0"/>
              </a:rPr>
              <a:t>, Bewertungen, Tests</a:t>
            </a:r>
          </a:p>
          <a:p>
            <a:pPr eaLnBrk="1" hangingPunct="1">
              <a:buFontTx/>
              <a:buChar char="•"/>
            </a:pPr>
            <a:r>
              <a:rPr lang="de-DE" altLang="en-US" sz="2000" u="none" dirty="0">
                <a:solidFill>
                  <a:schemeClr val="bg1"/>
                </a:solidFill>
                <a:latin typeface="Calibri" panose="020F0502020204030204" pitchFamily="34" charset="0"/>
              </a:rPr>
              <a:t>Jahreszeit</a:t>
            </a:r>
            <a:r>
              <a:rPr lang="cs-CZ" altLang="en-US" sz="2000" u="none" dirty="0" err="1">
                <a:solidFill>
                  <a:schemeClr val="bg1"/>
                </a:solidFill>
                <a:latin typeface="Calibri" panose="020F0502020204030204" pitchFamily="34" charset="0"/>
              </a:rPr>
              <a:t>abhängige</a:t>
            </a:r>
            <a:r>
              <a:rPr lang="de-DE" altLang="en-US" sz="2000" u="none" dirty="0">
                <a:solidFill>
                  <a:schemeClr val="bg1"/>
                </a:solidFill>
                <a:latin typeface="Calibri" panose="020F0502020204030204" pitchFamily="34" charset="0"/>
              </a:rPr>
              <a:t> Aktivitäten (Sommer und Urlaub, Blauer Montag, Weihnachten, Valentinstag, Frauentag, Firmenjubiläum)</a:t>
            </a:r>
          </a:p>
          <a:p>
            <a:pPr eaLnBrk="1" hangingPunct="1">
              <a:buFontTx/>
              <a:buChar char="•"/>
            </a:pPr>
            <a:r>
              <a:rPr lang="de-DE" altLang="en-US" sz="2000" u="none" dirty="0">
                <a:solidFill>
                  <a:schemeClr val="bg1"/>
                </a:solidFill>
                <a:latin typeface="Calibri" panose="020F0502020204030204" pitchFamily="34" charset="0"/>
              </a:rPr>
              <a:t>Eigener Newsletter</a:t>
            </a:r>
          </a:p>
          <a:p>
            <a:pPr eaLnBrk="1" hangingPunct="1">
              <a:buFontTx/>
              <a:buChar char="•"/>
            </a:pPr>
            <a:r>
              <a:rPr lang="de-DE" altLang="en-US" sz="2000" u="none" dirty="0" err="1">
                <a:solidFill>
                  <a:schemeClr val="bg1"/>
                </a:solidFill>
                <a:latin typeface="Calibri" panose="020F0502020204030204" pitchFamily="34" charset="0"/>
              </a:rPr>
              <a:t>Social</a:t>
            </a:r>
            <a:r>
              <a:rPr lang="de-DE" altLang="en-US" sz="2000" u="none" dirty="0">
                <a:solidFill>
                  <a:schemeClr val="bg1"/>
                </a:solidFill>
                <a:latin typeface="Calibri" panose="020F0502020204030204" pitchFamily="34" charset="0"/>
              </a:rPr>
              <a:t> Media Inhalte mit Influencern und Prominenten</a:t>
            </a:r>
          </a:p>
          <a:p>
            <a:pPr eaLnBrk="1" hangingPunct="1">
              <a:buFontTx/>
              <a:buChar char="•"/>
            </a:pPr>
            <a:r>
              <a:rPr lang="de-DE" altLang="en-US" sz="2000" u="none" dirty="0">
                <a:solidFill>
                  <a:schemeClr val="bg1"/>
                </a:solidFill>
                <a:latin typeface="Calibri" panose="020F0502020204030204" pitchFamily="34" charset="0"/>
              </a:rPr>
              <a:t>Branding unserer Firmenfahrzeuge</a:t>
            </a:r>
          </a:p>
          <a:p>
            <a:pPr eaLnBrk="1" hangingPunct="1">
              <a:buFontTx/>
              <a:buChar char="•"/>
            </a:pPr>
            <a:endParaRPr lang="de-DE" altLang="en-US" sz="2000" u="none" dirty="0">
              <a:solidFill>
                <a:schemeClr val="bg1"/>
              </a:solidFill>
              <a:latin typeface="Calibri" panose="020F0502020204030204" pitchFamily="34" charset="0"/>
            </a:endParaRPr>
          </a:p>
          <a:p>
            <a:pPr eaLnBrk="1" hangingPunct="1">
              <a:buFontTx/>
              <a:buChar char="•"/>
            </a:pPr>
            <a:r>
              <a:rPr lang="de-DE" altLang="en-US" sz="2000" u="none" dirty="0">
                <a:solidFill>
                  <a:schemeClr val="bg1"/>
                </a:solidFill>
                <a:latin typeface="Calibri" panose="020F0502020204030204" pitchFamily="34" charset="0"/>
              </a:rPr>
              <a:t>Wir sind führend auf dem CZ- und SK-Markt (15 Millionen Bürger), wir </a:t>
            </a:r>
            <a:r>
              <a:rPr lang="de-DE" altLang="en-US" sz="2000" u="none" dirty="0" err="1">
                <a:solidFill>
                  <a:schemeClr val="bg1"/>
                </a:solidFill>
                <a:latin typeface="Calibri" panose="020F0502020204030204" pitchFamily="34" charset="0"/>
              </a:rPr>
              <a:t>ver</a:t>
            </a:r>
            <a:r>
              <a:rPr lang="cs-CZ" altLang="en-US" sz="2000" u="none" dirty="0" err="1">
                <a:solidFill>
                  <a:schemeClr val="bg1"/>
                </a:solidFill>
                <a:latin typeface="Calibri" panose="020F0502020204030204" pitchFamily="34" charset="0"/>
              </a:rPr>
              <a:t>suchen</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nicht</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unsere</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Mitbewerber</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zu</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kopieren</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aber</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Mit</a:t>
            </a:r>
            <a:r>
              <a:rPr lang="de-DE" altLang="en-US" sz="2000" u="none" dirty="0" err="1">
                <a:solidFill>
                  <a:schemeClr val="bg1"/>
                </a:solidFill>
                <a:latin typeface="Calibri" panose="020F0502020204030204" pitchFamily="34" charset="0"/>
              </a:rPr>
              <a:t>bewerb</a:t>
            </a:r>
            <a:r>
              <a:rPr lang="cs-CZ" altLang="en-US" sz="2000" u="none" dirty="0" err="1">
                <a:solidFill>
                  <a:schemeClr val="bg1"/>
                </a:solidFill>
                <a:latin typeface="Calibri" panose="020F0502020204030204" pitchFamily="34" charset="0"/>
              </a:rPr>
              <a:t>er</a:t>
            </a:r>
            <a:r>
              <a:rPr lang="de-DE" altLang="en-US" sz="2000" u="none" dirty="0">
                <a:solidFill>
                  <a:schemeClr val="bg1"/>
                </a:solidFill>
                <a:latin typeface="Calibri" panose="020F0502020204030204" pitchFamily="34" charset="0"/>
              </a:rPr>
              <a:t> </a:t>
            </a:r>
            <a:r>
              <a:rPr lang="de-DE" altLang="en-US" sz="2000" u="none" dirty="0" err="1">
                <a:solidFill>
                  <a:schemeClr val="bg1"/>
                </a:solidFill>
                <a:latin typeface="Calibri" panose="020F0502020204030204" pitchFamily="34" charset="0"/>
              </a:rPr>
              <a:t>kopier</a:t>
            </a:r>
            <a:r>
              <a:rPr lang="cs-CZ" altLang="en-US" sz="2000" u="none" dirty="0">
                <a:solidFill>
                  <a:schemeClr val="bg1"/>
                </a:solidFill>
                <a:latin typeface="Calibri" panose="020F0502020204030204" pitchFamily="34" charset="0"/>
              </a:rPr>
              <a:t>en</a:t>
            </a:r>
            <a:r>
              <a:rPr lang="de-DE" altLang="en-US" sz="2000" u="none" dirty="0">
                <a:solidFill>
                  <a:schemeClr val="bg1"/>
                </a:solidFill>
                <a:latin typeface="Calibri" panose="020F0502020204030204" pitchFamily="34" charset="0"/>
              </a:rPr>
              <a:t> uns oft. Das heißt, wir machen es gut. Aber das Produkt kann nicht kopiert werden, besonders nicht die Energie und die Liebe, die wir </a:t>
            </a:r>
            <a:r>
              <a:rPr lang="cs-CZ" altLang="en-US" sz="2000" u="none" dirty="0" err="1">
                <a:solidFill>
                  <a:schemeClr val="bg1"/>
                </a:solidFill>
                <a:latin typeface="Calibri" panose="020F0502020204030204" pitchFamily="34" charset="0"/>
              </a:rPr>
              <a:t>hinein</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investieren</a:t>
            </a:r>
            <a:r>
              <a:rPr lang="de-DE" altLang="en-US" sz="2000" u="none" dirty="0">
                <a:solidFill>
                  <a:schemeClr val="bg1"/>
                </a:solidFill>
                <a:latin typeface="Calibri" panose="020F0502020204030204" pitchFamily="34" charset="0"/>
              </a:rPr>
              <a:t>.</a:t>
            </a:r>
            <a:endParaRPr lang="sk-SK"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3327892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827584" y="714375"/>
            <a:ext cx="64794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Die</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wichtigsten</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Marketinginstrumente</a:t>
            </a:r>
            <a:r>
              <a:rPr lang="sk-SK" altLang="en-US" b="1" u="none" dirty="0">
                <a:solidFill>
                  <a:srgbClr val="B6A86D"/>
                </a:solidFill>
                <a:latin typeface="Calibri" panose="020F0502020204030204" pitchFamily="34" charset="0"/>
              </a:rPr>
              <a:t> - </a:t>
            </a:r>
            <a:r>
              <a:rPr lang="sk-SK" altLang="en-US" b="1" u="none" dirty="0" err="1">
                <a:solidFill>
                  <a:srgbClr val="B6A86D"/>
                </a:solidFill>
                <a:latin typeface="Calibri" panose="020F0502020204030204" pitchFamily="34" charset="0"/>
              </a:rPr>
              <a:t>offline</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457200" indent="-457200" eaLnBrk="1" hangingPunct="1">
              <a:buAutoNum type="arabicParenR"/>
            </a:pPr>
            <a:r>
              <a:rPr lang="de-DE" altLang="en-US" sz="2000" u="none" dirty="0">
                <a:solidFill>
                  <a:schemeClr val="bg1"/>
                </a:solidFill>
                <a:latin typeface="Calibri" panose="020F0502020204030204" pitchFamily="34" charset="0"/>
              </a:rPr>
              <a:t>Vitamin C gratis: Bedingungen</a:t>
            </a:r>
            <a:r>
              <a:rPr lang="cs-CZ" altLang="en-US" sz="2000" u="none" dirty="0">
                <a:solidFill>
                  <a:schemeClr val="bg1"/>
                </a:solidFill>
                <a:latin typeface="Calibri" panose="020F0502020204030204" pitchFamily="34" charset="0"/>
              </a:rPr>
              <a:t> –</a:t>
            </a:r>
            <a:r>
              <a:rPr lang="de-DE" altLang="en-US" sz="2000" u="none" dirty="0">
                <a:solidFill>
                  <a:schemeClr val="bg1"/>
                </a:solidFill>
                <a:latin typeface="Calibri" panose="020F0502020204030204" pitchFamily="34" charset="0"/>
              </a:rPr>
              <a:t> zeitlich begrenzte Aktion für Online-Einkäufe im E-Shop bei Verkaufsstart. </a:t>
            </a:r>
            <a:r>
              <a:rPr lang="cs-CZ" altLang="en-US" sz="2000" u="none" dirty="0">
                <a:solidFill>
                  <a:schemeClr val="bg1"/>
                </a:solidFill>
                <a:latin typeface="Calibri" panose="020F0502020204030204" pitchFamily="34" charset="0"/>
              </a:rPr>
              <a:t>Kann</a:t>
            </a:r>
            <a:r>
              <a:rPr lang="de-DE" altLang="en-US" sz="2000" u="none" dirty="0">
                <a:solidFill>
                  <a:schemeClr val="bg1"/>
                </a:solidFill>
                <a:latin typeface="Calibri" panose="020F0502020204030204" pitchFamily="34" charset="0"/>
              </a:rPr>
              <a:t> wiederhol</a:t>
            </a:r>
            <a:r>
              <a:rPr lang="cs-CZ" altLang="en-US" sz="2000" u="none" dirty="0">
                <a:solidFill>
                  <a:schemeClr val="bg1"/>
                </a:solidFill>
                <a:latin typeface="Calibri" panose="020F0502020204030204" pitchFamily="34" charset="0"/>
              </a:rPr>
              <a:t>t </a:t>
            </a:r>
            <a:r>
              <a:rPr lang="cs-CZ" altLang="en-US" sz="2000" u="none" dirty="0" err="1">
                <a:solidFill>
                  <a:schemeClr val="bg1"/>
                </a:solidFill>
                <a:latin typeface="Calibri" panose="020F0502020204030204" pitchFamily="34" charset="0"/>
              </a:rPr>
              <a:t>werd</a:t>
            </a:r>
            <a:r>
              <a:rPr lang="de-DE" altLang="en-US" sz="2000" u="none" dirty="0">
                <a:solidFill>
                  <a:schemeClr val="bg1"/>
                </a:solidFill>
                <a:latin typeface="Calibri" panose="020F0502020204030204" pitchFamily="34" charset="0"/>
              </a:rPr>
              <a:t>en</a:t>
            </a:r>
            <a:endParaRPr lang="sk-SK" altLang="en-US" sz="2000" u="none" dirty="0">
              <a:solidFill>
                <a:schemeClr val="bg1"/>
              </a:solidFill>
              <a:latin typeface="Calibri" panose="020F0502020204030204" pitchFamily="34" charset="0"/>
            </a:endParaRPr>
          </a:p>
          <a:p>
            <a:pPr marL="457200" indent="-457200" eaLnBrk="1" hangingPunct="1">
              <a:buAutoNum type="arabicParenR"/>
            </a:pPr>
            <a:endParaRPr lang="sk-SK" altLang="en-US" sz="2000" u="none" dirty="0">
              <a:solidFill>
                <a:schemeClr val="bg1"/>
              </a:solidFill>
              <a:latin typeface="Calibri" panose="020F0502020204030204" pitchFamily="34" charset="0"/>
            </a:endParaRPr>
          </a:p>
          <a:p>
            <a:pPr marL="457200" indent="-457200" eaLnBrk="1" hangingPunct="1">
              <a:buAutoNum type="arabicParenR"/>
            </a:pPr>
            <a:r>
              <a:rPr lang="sk-SK" altLang="en-US" sz="2000" u="none" dirty="0" err="1">
                <a:solidFill>
                  <a:schemeClr val="bg1"/>
                </a:solidFill>
                <a:latin typeface="Calibri" panose="020F0502020204030204" pitchFamily="34" charset="0"/>
              </a:rPr>
              <a:t>Muster</a:t>
            </a:r>
            <a:r>
              <a:rPr lang="de-DE" altLang="en-US" sz="2000" u="none" dirty="0">
                <a:solidFill>
                  <a:schemeClr val="bg1"/>
                </a:solidFill>
                <a:latin typeface="Calibri" panose="020F0502020204030204" pitchFamily="34" charset="0"/>
              </a:rPr>
              <a:t> von </a:t>
            </a:r>
            <a:r>
              <a:rPr lang="de-DE" altLang="en-US" sz="2000" u="none" dirty="0" err="1">
                <a:solidFill>
                  <a:schemeClr val="bg1"/>
                </a:solidFill>
                <a:latin typeface="Calibri" panose="020F0502020204030204" pitchFamily="34" charset="0"/>
              </a:rPr>
              <a:t>Helissa</a:t>
            </a:r>
            <a:r>
              <a:rPr lang="de-DE" altLang="en-US" sz="2000" u="none" dirty="0">
                <a:solidFill>
                  <a:schemeClr val="bg1"/>
                </a:solidFill>
                <a:latin typeface="Calibri" panose="020F0502020204030204" pitchFamily="34" charset="0"/>
              </a:rPr>
              <a:t> Kollagen: Einkaufen über </a:t>
            </a:r>
            <a:r>
              <a:rPr lang="cs-CZ" altLang="en-US" sz="2000" u="none" dirty="0">
                <a:solidFill>
                  <a:schemeClr val="bg1"/>
                </a:solidFill>
                <a:latin typeface="Calibri" panose="020F0502020204030204" pitchFamily="34" charset="0"/>
              </a:rPr>
              <a:t>E-S</a:t>
            </a:r>
            <a:r>
              <a:rPr lang="de-DE" altLang="en-US" sz="2000" u="none" dirty="0" err="1">
                <a:solidFill>
                  <a:schemeClr val="bg1"/>
                </a:solidFill>
                <a:latin typeface="Calibri" panose="020F0502020204030204" pitchFamily="34" charset="0"/>
              </a:rPr>
              <a:t>hop</a:t>
            </a:r>
            <a:r>
              <a:rPr lang="de-DE" altLang="en-US" sz="2000" u="none" dirty="0">
                <a:solidFill>
                  <a:schemeClr val="bg1"/>
                </a:solidFill>
                <a:latin typeface="Calibri" panose="020F0502020204030204" pitchFamily="34" charset="0"/>
              </a:rPr>
              <a:t> (zeitlich begrenzt – </a:t>
            </a:r>
            <a:r>
              <a:rPr lang="cs-CZ" altLang="en-US" sz="2000" u="none" dirty="0">
                <a:solidFill>
                  <a:schemeClr val="bg1"/>
                </a:solidFill>
                <a:latin typeface="Calibri" panose="020F0502020204030204" pitchFamily="34" charset="0"/>
              </a:rPr>
              <a:t>kann </a:t>
            </a:r>
            <a:r>
              <a:rPr lang="de-DE" altLang="en-US" sz="2000" u="none" dirty="0">
                <a:solidFill>
                  <a:schemeClr val="bg1"/>
                </a:solidFill>
                <a:latin typeface="Calibri" panose="020F0502020204030204" pitchFamily="34" charset="0"/>
              </a:rPr>
              <a:t>wiederhol</a:t>
            </a:r>
            <a:r>
              <a:rPr lang="cs-CZ" altLang="en-US" sz="2000" u="none" dirty="0">
                <a:solidFill>
                  <a:schemeClr val="bg1"/>
                </a:solidFill>
                <a:latin typeface="Calibri" panose="020F0502020204030204" pitchFamily="34" charset="0"/>
              </a:rPr>
              <a:t>t </a:t>
            </a:r>
            <a:r>
              <a:rPr lang="cs-CZ" altLang="en-US" sz="2000" u="none" dirty="0" err="1">
                <a:solidFill>
                  <a:schemeClr val="bg1"/>
                </a:solidFill>
                <a:latin typeface="Calibri" panose="020F0502020204030204" pitchFamily="34" charset="0"/>
              </a:rPr>
              <a:t>werde</a:t>
            </a:r>
            <a:r>
              <a:rPr lang="de-DE" altLang="en-US" sz="2000" u="none" dirty="0">
                <a:solidFill>
                  <a:schemeClr val="bg1"/>
                </a:solidFill>
                <a:latin typeface="Calibri" panose="020F0502020204030204" pitchFamily="34" charset="0"/>
              </a:rPr>
              <a:t>n)</a:t>
            </a:r>
            <a:endParaRPr lang="sk-SK" altLang="en-US" sz="2000" u="none" dirty="0">
              <a:solidFill>
                <a:schemeClr val="bg1"/>
              </a:solidFill>
              <a:latin typeface="Calibri" panose="020F0502020204030204" pitchFamily="34" charset="0"/>
            </a:endParaRPr>
          </a:p>
          <a:p>
            <a:pPr marL="457200" indent="-457200" eaLnBrk="1" hangingPunct="1">
              <a:buAutoNum type="arabicParenR"/>
            </a:pPr>
            <a:endParaRPr lang="sk-SK" altLang="en-US" sz="2000" u="none" dirty="0">
              <a:solidFill>
                <a:schemeClr val="bg1"/>
              </a:solidFill>
              <a:latin typeface="Calibri" panose="020F0502020204030204" pitchFamily="34" charset="0"/>
            </a:endParaRPr>
          </a:p>
          <a:p>
            <a:pPr marL="457200" indent="-457200" eaLnBrk="1" hangingPunct="1">
              <a:buAutoNum type="arabicParenR"/>
            </a:pPr>
            <a:r>
              <a:rPr lang="de-DE" altLang="en-US" sz="2000" u="none" dirty="0">
                <a:solidFill>
                  <a:schemeClr val="bg1"/>
                </a:solidFill>
                <a:latin typeface="Calibri" panose="020F0502020204030204" pitchFamily="34" charset="0"/>
              </a:rPr>
              <a:t>4x pro Jahr Wettbewerb in sozialen Netzwerken</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zu</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gewinnen</a:t>
            </a:r>
            <a:r>
              <a:rPr lang="de-DE" altLang="en-US" sz="2000" u="none" dirty="0">
                <a:solidFill>
                  <a:schemeClr val="bg1"/>
                </a:solidFill>
                <a:latin typeface="Calibri" panose="020F0502020204030204" pitchFamily="34" charset="0"/>
              </a:rPr>
              <a:t> ein Geschenkpaket mit Kollagen (</a:t>
            </a:r>
            <a:r>
              <a:rPr lang="cs-CZ" altLang="en-US" sz="2000" u="none" dirty="0" err="1">
                <a:solidFill>
                  <a:schemeClr val="bg1"/>
                </a:solidFill>
                <a:latin typeface="Calibri" panose="020F0502020204030204" pitchFamily="34" charset="0"/>
              </a:rPr>
              <a:t>verschiedene</a:t>
            </a:r>
            <a:r>
              <a:rPr lang="de-DE" altLang="en-US" sz="2000" u="none" dirty="0">
                <a:solidFill>
                  <a:schemeClr val="bg1"/>
                </a:solidFill>
                <a:latin typeface="Calibri" panose="020F0502020204030204" pitchFamily="34" charset="0"/>
              </a:rPr>
              <a:t> Werbeartikel, mehr Gewinner).</a:t>
            </a:r>
            <a:endParaRPr lang="cs-CZ" altLang="en-US" sz="2000" u="none" dirty="0">
              <a:solidFill>
                <a:schemeClr val="bg1"/>
              </a:solidFill>
              <a:latin typeface="Calibri" panose="020F0502020204030204" pitchFamily="34" charset="0"/>
            </a:endParaRPr>
          </a:p>
          <a:p>
            <a:pPr marL="457200" indent="-457200" eaLnBrk="1" hangingPunct="1">
              <a:buAutoNum type="arabicParenR"/>
            </a:pPr>
            <a:endParaRPr lang="sk-SK" altLang="en-US" sz="2000" u="none" dirty="0">
              <a:solidFill>
                <a:schemeClr val="bg1"/>
              </a:solidFill>
              <a:latin typeface="Calibri" panose="020F0502020204030204" pitchFamily="34" charset="0"/>
            </a:endParaRPr>
          </a:p>
          <a:p>
            <a:pPr marL="457200" indent="-457200" eaLnBrk="1" hangingPunct="1">
              <a:buAutoNum type="arabicParenR"/>
            </a:pPr>
            <a:r>
              <a:rPr lang="de-DE" altLang="en-US" sz="2000" u="none" dirty="0">
                <a:solidFill>
                  <a:schemeClr val="bg1"/>
                </a:solidFill>
                <a:latin typeface="Calibri" panose="020F0502020204030204" pitchFamily="34" charset="0"/>
              </a:rPr>
              <a:t>Wir werden dem Shop Broschüren über neue Produkte auf dem Markt zur Verfügung stellen. </a:t>
            </a:r>
            <a:r>
              <a:rPr lang="cs-CZ" altLang="en-US" sz="2000" u="none" dirty="0" err="1">
                <a:solidFill>
                  <a:schemeClr val="bg1"/>
                </a:solidFill>
                <a:latin typeface="Calibri" panose="020F0502020204030204" pitchFamily="34" charset="0"/>
              </a:rPr>
              <a:t>Auch</a:t>
            </a:r>
            <a:r>
              <a:rPr lang="cs-CZ" altLang="en-US" sz="2000" u="none" dirty="0">
                <a:solidFill>
                  <a:schemeClr val="bg1"/>
                </a:solidFill>
                <a:latin typeface="Calibri" panose="020F0502020204030204" pitchFamily="34" charset="0"/>
              </a:rPr>
              <a:t> </a:t>
            </a:r>
            <a:r>
              <a:rPr lang="de-DE" altLang="en-US" sz="2000" u="none" dirty="0">
                <a:solidFill>
                  <a:schemeClr val="bg1"/>
                </a:solidFill>
                <a:latin typeface="Calibri" panose="020F0502020204030204" pitchFamily="34" charset="0"/>
              </a:rPr>
              <a:t>Werbung im </a:t>
            </a:r>
            <a:r>
              <a:rPr lang="cs-CZ" altLang="en-US" sz="2000" u="none" dirty="0">
                <a:solidFill>
                  <a:schemeClr val="bg1"/>
                </a:solidFill>
                <a:latin typeface="Calibri" panose="020F0502020204030204" pitchFamily="34" charset="0"/>
              </a:rPr>
              <a:t>N</a:t>
            </a:r>
            <a:r>
              <a:rPr lang="de-DE" altLang="en-US" sz="2000" u="none" dirty="0" err="1">
                <a:solidFill>
                  <a:schemeClr val="bg1"/>
                </a:solidFill>
                <a:latin typeface="Calibri" panose="020F0502020204030204" pitchFamily="34" charset="0"/>
              </a:rPr>
              <a:t>ewsletter</a:t>
            </a:r>
            <a:r>
              <a:rPr lang="de-DE" altLang="en-US" sz="2000" u="none" dirty="0">
                <a:solidFill>
                  <a:schemeClr val="bg1"/>
                </a:solidFill>
                <a:latin typeface="Calibri" panose="020F0502020204030204" pitchFamily="34" charset="0"/>
              </a:rPr>
              <a:t> wäre möglich </a:t>
            </a:r>
            <a:r>
              <a:rPr lang="sk-SK" altLang="en-US" sz="2000" u="none" dirty="0">
                <a:solidFill>
                  <a:schemeClr val="bg1"/>
                </a:solidFill>
                <a:latin typeface="Calibri" panose="020F0502020204030204" pitchFamily="34" charset="0"/>
              </a:rPr>
              <a:t> </a:t>
            </a:r>
          </a:p>
          <a:p>
            <a:pPr marL="0" indent="0" eaLnBrk="1" hangingPunct="1"/>
            <a:endParaRPr lang="sk-SK" altLang="en-US" sz="2000" u="none" dirty="0">
              <a:solidFill>
                <a:schemeClr val="bg1"/>
              </a:solidFill>
              <a:latin typeface="Calibri" panose="020F0502020204030204" pitchFamily="34" charset="0"/>
            </a:endParaRPr>
          </a:p>
          <a:p>
            <a:pPr marL="457200" indent="-457200" eaLnBrk="1" hangingPunct="1">
              <a:buAutoNum type="arabicParenR"/>
            </a:pPr>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1063824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pozadie04">
            <a:extLst>
              <a:ext uri="{FF2B5EF4-FFF2-40B4-BE49-F238E27FC236}">
                <a16:creationId xmlns:a16="http://schemas.microsoft.com/office/drawing/2014/main" id="{A0F156B6-596C-43F5-BB50-0B4D91D6E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4">
            <a:extLst>
              <a:ext uri="{FF2B5EF4-FFF2-40B4-BE49-F238E27FC236}">
                <a16:creationId xmlns:a16="http://schemas.microsoft.com/office/drawing/2014/main" id="{F36598EE-207B-443A-AD75-3DB04C5532E7}"/>
              </a:ext>
            </a:extLst>
          </p:cNvPr>
          <p:cNvSpPr txBox="1">
            <a:spLocks noChangeArrowheads="1"/>
          </p:cNvSpPr>
          <p:nvPr/>
        </p:nvSpPr>
        <p:spPr bwMode="auto">
          <a:xfrm>
            <a:off x="711519" y="723900"/>
            <a:ext cx="73148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Unsere</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Vision</a:t>
            </a:r>
            <a:endParaRPr lang="sk-SK" altLang="en-US" b="1" u="none" dirty="0">
              <a:solidFill>
                <a:srgbClr val="B6A86D"/>
              </a:solidFill>
              <a:latin typeface="Calibri" panose="020F0502020204030204" pitchFamily="34" charset="0"/>
            </a:endParaRPr>
          </a:p>
        </p:txBody>
      </p:sp>
      <p:sp>
        <p:nvSpPr>
          <p:cNvPr id="15363" name="Line 5">
            <a:extLst>
              <a:ext uri="{FF2B5EF4-FFF2-40B4-BE49-F238E27FC236}">
                <a16:creationId xmlns:a16="http://schemas.microsoft.com/office/drawing/2014/main" id="{D1897EED-1C51-4BF5-ADC1-5A8470C9B3F8}"/>
              </a:ext>
            </a:extLst>
          </p:cNvPr>
          <p:cNvSpPr>
            <a:spLocks noChangeShapeType="1"/>
          </p:cNvSpPr>
          <p:nvPr/>
        </p:nvSpPr>
        <p:spPr bwMode="auto">
          <a:xfrm>
            <a:off x="0" y="1155700"/>
            <a:ext cx="284321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Text Box 7">
            <a:extLst>
              <a:ext uri="{FF2B5EF4-FFF2-40B4-BE49-F238E27FC236}">
                <a16:creationId xmlns:a16="http://schemas.microsoft.com/office/drawing/2014/main" id="{B8172B01-D825-495F-BF33-053C83D5CAE4}"/>
              </a:ext>
            </a:extLst>
          </p:cNvPr>
          <p:cNvSpPr txBox="1">
            <a:spLocks noChangeArrowheads="1"/>
          </p:cNvSpPr>
          <p:nvPr/>
        </p:nvSpPr>
        <p:spPr bwMode="auto">
          <a:xfrm>
            <a:off x="711519" y="1242276"/>
            <a:ext cx="4263388" cy="413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lnSpc>
                <a:spcPct val="120000"/>
              </a:lnSpc>
            </a:pPr>
            <a:r>
              <a:rPr lang="de-DE" altLang="en-US" sz="2000" u="none" dirty="0">
                <a:solidFill>
                  <a:schemeClr val="bg1"/>
                </a:solidFill>
                <a:latin typeface="Calibri" panose="020F0502020204030204" pitchFamily="34" charset="0"/>
              </a:rPr>
              <a:t>Die starke und energiegeladene Frau Romana </a:t>
            </a:r>
            <a:r>
              <a:rPr lang="de-DE" altLang="en-US" sz="2000" u="none" dirty="0" err="1">
                <a:solidFill>
                  <a:schemeClr val="bg1"/>
                </a:solidFill>
                <a:latin typeface="Calibri" panose="020F0502020204030204" pitchFamily="34" charset="0"/>
              </a:rPr>
              <a:t>Ljubasová</a:t>
            </a:r>
            <a:r>
              <a:rPr lang="de-DE" altLang="en-US" sz="2000" u="none" dirty="0">
                <a:solidFill>
                  <a:schemeClr val="bg1"/>
                </a:solidFill>
                <a:latin typeface="Calibri" panose="020F0502020204030204" pitchFamily="34" charset="0"/>
              </a:rPr>
              <a:t> steht hinter der Gründung der Marke </a:t>
            </a:r>
            <a:r>
              <a:rPr lang="sk-SK" altLang="en-US" sz="2000" u="none" dirty="0" err="1">
                <a:solidFill>
                  <a:schemeClr val="bg1"/>
                </a:solidFill>
                <a:latin typeface="Calibri" panose="020F0502020204030204" pitchFamily="34" charset="0"/>
              </a:rPr>
              <a:t>Helissa</a:t>
            </a:r>
            <a:r>
              <a:rPr lang="de-DE" altLang="en-US" sz="2000" u="none" dirty="0">
                <a:solidFill>
                  <a:schemeClr val="bg1"/>
                </a:solidFill>
                <a:latin typeface="Calibri" panose="020F0502020204030204" pitchFamily="34" charset="0"/>
              </a:rPr>
              <a:t> Collagen</a:t>
            </a:r>
            <a:r>
              <a:rPr lang="sk-SK" altLang="en-US" sz="2000" u="none" dirty="0">
                <a:solidFill>
                  <a:schemeClr val="bg1"/>
                </a:solidFill>
                <a:latin typeface="Calibri" panose="020F0502020204030204" pitchFamily="34" charset="0"/>
              </a:rPr>
              <a:t>.</a:t>
            </a:r>
          </a:p>
          <a:p>
            <a:pPr eaLnBrk="1" hangingPunct="1">
              <a:lnSpc>
                <a:spcPct val="120000"/>
              </a:lnSpc>
            </a:pPr>
            <a:r>
              <a:rPr lang="de-DE" altLang="en-US" sz="2000" u="none" dirty="0">
                <a:solidFill>
                  <a:schemeClr val="bg1"/>
                </a:solidFill>
                <a:latin typeface="Calibri" panose="020F0502020204030204" pitchFamily="34" charset="0"/>
              </a:rPr>
              <a:t>Sie ist eine echte Liebhaberin von Natur und eine </a:t>
            </a:r>
            <a:r>
              <a:rPr lang="de-DE" altLang="en-US" sz="2000" u="none" dirty="0" err="1">
                <a:solidFill>
                  <a:schemeClr val="bg1"/>
                </a:solidFill>
                <a:latin typeface="Calibri" panose="020F0502020204030204" pitchFamily="34" charset="0"/>
              </a:rPr>
              <a:t>Philant</a:t>
            </a:r>
            <a:r>
              <a:rPr lang="cs-CZ" altLang="en-US" sz="2000" u="none" dirty="0">
                <a:solidFill>
                  <a:schemeClr val="bg1"/>
                </a:solidFill>
                <a:latin typeface="Calibri" panose="020F0502020204030204" pitchFamily="34" charset="0"/>
              </a:rPr>
              <a:t>h</a:t>
            </a:r>
            <a:r>
              <a:rPr lang="de-DE" altLang="en-US" sz="2000" u="none" dirty="0" err="1">
                <a:solidFill>
                  <a:schemeClr val="bg1"/>
                </a:solidFill>
                <a:latin typeface="Calibri" panose="020F0502020204030204" pitchFamily="34" charset="0"/>
              </a:rPr>
              <a:t>ropin</a:t>
            </a:r>
            <a:r>
              <a:rPr lang="de-DE" altLang="en-US" sz="2000" u="none" dirty="0">
                <a:solidFill>
                  <a:schemeClr val="bg1"/>
                </a:solidFill>
                <a:latin typeface="Calibri" panose="020F0502020204030204" pitchFamily="34" charset="0"/>
              </a:rPr>
              <a:t>. Diese ihre privaten Aktivitäten ließ sie in die Philosophie ihrer Gesellschaft einfließen, in deren Fundamente sie den Gedanken der gegenseitigen Hilfe und Verbreitung positiver Energie und des Guten gelegt hat.</a:t>
            </a:r>
            <a:endParaRPr lang="sk-SK" altLang="en-US" sz="2000" u="none" dirty="0">
              <a:solidFill>
                <a:schemeClr val="bg1"/>
              </a:solidFill>
              <a:latin typeface="Calibri" panose="020F0502020204030204" pitchFamily="34" charset="0"/>
            </a:endParaRPr>
          </a:p>
        </p:txBody>
      </p:sp>
      <p:pic>
        <p:nvPicPr>
          <p:cNvPr id="9" name="Obrázek 8" descr="Obsah obrázku pózování, stojící, muž, držení&#10;&#10;Popis byl vytvořen automaticky">
            <a:extLst>
              <a:ext uri="{FF2B5EF4-FFF2-40B4-BE49-F238E27FC236}">
                <a16:creationId xmlns:a16="http://schemas.microsoft.com/office/drawing/2014/main" id="{8C1606FA-2612-4B45-AC24-716E89182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615" y="1078984"/>
            <a:ext cx="3133355" cy="470003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971600" y="714375"/>
            <a:ext cx="64794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Die</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wichtigsten</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Marketinginstrumente</a:t>
            </a:r>
            <a:r>
              <a:rPr lang="sk-SK" altLang="en-US" b="1" u="none" dirty="0">
                <a:solidFill>
                  <a:srgbClr val="B6A86D"/>
                </a:solidFill>
                <a:latin typeface="Calibri" panose="020F0502020204030204" pitchFamily="34" charset="0"/>
              </a:rPr>
              <a:t> - </a:t>
            </a:r>
            <a:r>
              <a:rPr lang="sk-SK" altLang="en-US" b="1" u="none" dirty="0" err="1">
                <a:solidFill>
                  <a:srgbClr val="B6A86D"/>
                </a:solidFill>
                <a:latin typeface="Calibri" panose="020F0502020204030204" pitchFamily="34" charset="0"/>
              </a:rPr>
              <a:t>offline</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265113" indent="-265113" eaLnBrk="1" hangingPunct="1"/>
            <a:r>
              <a:rPr lang="de-DE" altLang="en-US" sz="2000" u="none" dirty="0">
                <a:solidFill>
                  <a:schemeClr val="bg1"/>
                </a:solidFill>
                <a:latin typeface="Calibri" panose="020F0502020204030204" pitchFamily="34" charset="0"/>
              </a:rPr>
              <a:t>5) Veröffentlichung von seriellen PR-Artikeln zu verschiedenen Themen (Saisonthemen, Sport, Mutter</a:t>
            </a:r>
            <a:r>
              <a:rPr lang="cs-CZ" altLang="en-US" sz="2000" u="none" dirty="0" err="1">
                <a:solidFill>
                  <a:schemeClr val="bg1"/>
                </a:solidFill>
                <a:latin typeface="Calibri" panose="020F0502020204030204" pitchFamily="34" charset="0"/>
              </a:rPr>
              <a:t>schaft</a:t>
            </a:r>
            <a:r>
              <a:rPr lang="de-DE" altLang="en-US" sz="2000" u="none" dirty="0">
                <a:solidFill>
                  <a:schemeClr val="bg1"/>
                </a:solidFill>
                <a:latin typeface="Calibri" panose="020F0502020204030204" pitchFamily="34" charset="0"/>
              </a:rPr>
              <a:t>, Sonnenbaden) mit starken Inhalten und Argumenten, warum </a:t>
            </a:r>
            <a:r>
              <a:rPr lang="de-DE" altLang="en-US" sz="2000" u="none" dirty="0" err="1">
                <a:solidFill>
                  <a:schemeClr val="bg1"/>
                </a:solidFill>
                <a:latin typeface="Calibri" panose="020F0502020204030204" pitchFamily="34" charset="0"/>
              </a:rPr>
              <a:t>Helissa</a:t>
            </a:r>
            <a:r>
              <a:rPr lang="de-DE" altLang="en-US" sz="2000" u="none" dirty="0">
                <a:solidFill>
                  <a:schemeClr val="bg1"/>
                </a:solidFill>
                <a:latin typeface="Calibri" panose="020F0502020204030204" pitchFamily="34" charset="0"/>
              </a:rPr>
              <a:t> Collagen.</a:t>
            </a:r>
          </a:p>
          <a:p>
            <a:pPr marL="265113" indent="-265113" eaLnBrk="1" hangingPunct="1"/>
            <a:endParaRPr lang="de-DE" altLang="en-US" sz="2000" u="none" dirty="0">
              <a:solidFill>
                <a:schemeClr val="bg1"/>
              </a:solidFill>
              <a:latin typeface="Calibri" panose="020F0502020204030204" pitchFamily="34" charset="0"/>
            </a:endParaRPr>
          </a:p>
          <a:p>
            <a:pPr marL="265113" indent="-265113" eaLnBrk="1" hangingPunct="1"/>
            <a:r>
              <a:rPr lang="de-DE" altLang="en-US" sz="2000" u="none" dirty="0">
                <a:solidFill>
                  <a:schemeClr val="bg1"/>
                </a:solidFill>
                <a:latin typeface="Calibri" panose="020F0502020204030204" pitchFamily="34" charset="0"/>
              </a:rPr>
              <a:t>6) Wie in CZ und SK werden wir starker Influencer auf dem Instagram ansprechen und ihnen ein Produkt für Promo und Tests zur Verfügung stellen.</a:t>
            </a:r>
          </a:p>
          <a:p>
            <a:pPr marL="265113" indent="-265113" eaLnBrk="1" hangingPunct="1"/>
            <a:endParaRPr lang="de-DE" altLang="en-US" sz="2000" u="none" dirty="0">
              <a:solidFill>
                <a:schemeClr val="bg1"/>
              </a:solidFill>
              <a:latin typeface="Calibri" panose="020F0502020204030204" pitchFamily="34" charset="0"/>
            </a:endParaRPr>
          </a:p>
          <a:p>
            <a:pPr marL="265113" indent="-265113" eaLnBrk="1" hangingPunct="1"/>
            <a:r>
              <a:rPr lang="de-DE" altLang="en-US" sz="2000" u="none" dirty="0">
                <a:solidFill>
                  <a:schemeClr val="bg1"/>
                </a:solidFill>
                <a:latin typeface="Calibri" panose="020F0502020204030204" pitchFamily="34" charset="0"/>
              </a:rPr>
              <a:t>7) Wir werden </a:t>
            </a:r>
            <a:r>
              <a:rPr lang="cs-CZ" altLang="en-US" sz="2000" u="none" dirty="0" err="1">
                <a:solidFill>
                  <a:schemeClr val="bg1"/>
                </a:solidFill>
                <a:latin typeface="Calibri" panose="020F0502020204030204" pitchFamily="34" charset="0"/>
              </a:rPr>
              <a:t>uns</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an</a:t>
            </a:r>
            <a:r>
              <a:rPr lang="de-DE" altLang="en-US" sz="2000" u="none" dirty="0">
                <a:solidFill>
                  <a:schemeClr val="bg1"/>
                </a:solidFill>
                <a:latin typeface="Calibri" panose="020F0502020204030204" pitchFamily="34" charset="0"/>
              </a:rPr>
              <a:t> Marketingaktivitäten beteilig</a:t>
            </a:r>
            <a:r>
              <a:rPr lang="cs-CZ" altLang="en-US" sz="2000" u="none" dirty="0">
                <a:solidFill>
                  <a:schemeClr val="bg1"/>
                </a:solidFill>
                <a:latin typeface="Calibri" panose="020F0502020204030204" pitchFamily="34" charset="0"/>
              </a:rPr>
              <a:t>en</a:t>
            </a:r>
            <a:r>
              <a:rPr lang="de-DE" altLang="en-US" sz="2000" u="none" dirty="0">
                <a:solidFill>
                  <a:schemeClr val="bg1"/>
                </a:solidFill>
                <a:latin typeface="Calibri" panose="020F0502020204030204" pitchFamily="34" charset="0"/>
              </a:rPr>
              <a:t>. Was sind die Möglichkeiten?</a:t>
            </a:r>
          </a:p>
          <a:p>
            <a:pPr marL="265113" indent="-265113" eaLnBrk="1" hangingPunct="1"/>
            <a:r>
              <a:rPr lang="cs-CZ" altLang="en-US" sz="2000" u="none" dirty="0">
                <a:solidFill>
                  <a:schemeClr val="bg1"/>
                </a:solidFill>
                <a:latin typeface="Calibri" panose="020F0502020204030204" pitchFamily="34" charset="0"/>
              </a:rPr>
              <a:t>	</a:t>
            </a:r>
            <a:r>
              <a:rPr lang="de-DE" altLang="en-US" sz="2000" u="none" dirty="0">
                <a:solidFill>
                  <a:schemeClr val="bg1"/>
                </a:solidFill>
                <a:latin typeface="Calibri" panose="020F0502020204030204" pitchFamily="34" charset="0"/>
              </a:rPr>
              <a:t>(Blog, Banner, Wettbewerb, Bewertungen, Beispiele, Ereignisse)</a:t>
            </a:r>
            <a:endParaRPr lang="sk-SK" altLang="en-US" sz="2000" u="none" dirty="0">
              <a:solidFill>
                <a:schemeClr val="bg1"/>
              </a:solidFill>
              <a:latin typeface="Calibri" panose="020F0502020204030204" pitchFamily="34" charset="0"/>
            </a:endParaRPr>
          </a:p>
          <a:p>
            <a:pPr marL="457200" indent="-457200" eaLnBrk="1" hangingPunct="1">
              <a:buAutoNum type="arabicParenR"/>
            </a:pPr>
            <a:endParaRPr lang="sk-SK" altLang="en-US" sz="2000" u="none" dirty="0">
              <a:solidFill>
                <a:schemeClr val="bg1"/>
              </a:solidFill>
              <a:latin typeface="Calibri" panose="020F0502020204030204" pitchFamily="34" charset="0"/>
            </a:endParaRPr>
          </a:p>
          <a:p>
            <a:pPr marL="457200" indent="-457200" eaLnBrk="1" hangingPunct="1">
              <a:buAutoNum type="arabicParenR"/>
            </a:pPr>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p:txBody>
      </p:sp>
    </p:spTree>
    <p:extLst>
      <p:ext uri="{BB962C8B-B14F-4D97-AF65-F5344CB8AC3E}">
        <p14:creationId xmlns:p14="http://schemas.microsoft.com/office/powerpoint/2010/main" val="2073299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0" descr="pozadie04">
            <a:extLst>
              <a:ext uri="{FF2B5EF4-FFF2-40B4-BE49-F238E27FC236}">
                <a16:creationId xmlns:a16="http://schemas.microsoft.com/office/drawing/2014/main" id="{7CDEB8CD-0786-4B01-AF85-D588A08E7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Line 5">
            <a:extLst>
              <a:ext uri="{FF2B5EF4-FFF2-40B4-BE49-F238E27FC236}">
                <a16:creationId xmlns:a16="http://schemas.microsoft.com/office/drawing/2014/main" id="{B5D505FD-1084-4B65-95A9-0C9B5AAC7B9D}"/>
              </a:ext>
            </a:extLst>
          </p:cNvPr>
          <p:cNvSpPr>
            <a:spLocks noChangeShapeType="1"/>
          </p:cNvSpPr>
          <p:nvPr/>
        </p:nvSpPr>
        <p:spPr bwMode="auto">
          <a:xfrm>
            <a:off x="0" y="1171575"/>
            <a:ext cx="6300788"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0" name="Text Box 9">
            <a:extLst>
              <a:ext uri="{FF2B5EF4-FFF2-40B4-BE49-F238E27FC236}">
                <a16:creationId xmlns:a16="http://schemas.microsoft.com/office/drawing/2014/main" id="{8DC8CA9C-2BA0-4A93-937C-FB9CB7E7FC2B}"/>
              </a:ext>
            </a:extLst>
          </p:cNvPr>
          <p:cNvSpPr txBox="1">
            <a:spLocks noChangeArrowheads="1"/>
          </p:cNvSpPr>
          <p:nvPr/>
        </p:nvSpPr>
        <p:spPr bwMode="auto">
          <a:xfrm>
            <a:off x="827088" y="1557338"/>
            <a:ext cx="727392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533400" algn="l"/>
                <a:tab pos="723900" algn="l"/>
              </a:tabLst>
              <a:defRPr sz="2400" u="sng">
                <a:solidFill>
                  <a:schemeClr val="tx1"/>
                </a:solidFill>
                <a:latin typeface="Arial" panose="020B0604020202020204" pitchFamily="34" charset="0"/>
                <a:ea typeface="MS PGothic" panose="020B0600070205080204" pitchFamily="34" charset="-128"/>
              </a:defRPr>
            </a:lvl1pPr>
            <a:lvl2pPr marL="446088">
              <a:tabLst>
                <a:tab pos="533400" algn="l"/>
                <a:tab pos="7239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533400" algn="l"/>
                <a:tab pos="7239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533400" algn="l"/>
                <a:tab pos="7239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533400" algn="l"/>
                <a:tab pos="7239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9pPr>
          </a:lstStyle>
          <a:p>
            <a:pPr lvl="1" eaLnBrk="1" hangingPunct="1">
              <a:lnSpc>
                <a:spcPct val="90000"/>
              </a:lnSpc>
            </a:pPr>
            <a:endParaRPr lang="sk-SK" altLang="en-US" sz="2000" u="none" dirty="0">
              <a:solidFill>
                <a:schemeClr val="bg1"/>
              </a:solidFill>
              <a:latin typeface="Calibri" panose="020F0502020204030204" pitchFamily="34" charset="0"/>
            </a:endParaRPr>
          </a:p>
          <a:p>
            <a:pPr lvl="1" eaLnBrk="1" hangingPunct="1">
              <a:lnSpc>
                <a:spcPct val="90000"/>
              </a:lnSpc>
            </a:pPr>
            <a:r>
              <a:rPr lang="sk-SK" altLang="en-US" sz="2000" u="none" dirty="0">
                <a:solidFill>
                  <a:schemeClr val="bg1"/>
                </a:solidFill>
                <a:latin typeface="Calibri" panose="020F0502020204030204" pitchFamily="34" charset="0"/>
              </a:rPr>
              <a:t>- SEO - </a:t>
            </a:r>
            <a:r>
              <a:rPr lang="sk-SK" altLang="en-US" sz="2000" u="none" dirty="0" err="1">
                <a:solidFill>
                  <a:schemeClr val="bg1"/>
                </a:solidFill>
                <a:latin typeface="Calibri" panose="020F0502020204030204" pitchFamily="34" charset="0"/>
              </a:rPr>
              <a:t>Inhalt</a:t>
            </a:r>
            <a:r>
              <a:rPr lang="sk-SK" altLang="en-US" sz="2000" u="none" dirty="0">
                <a:solidFill>
                  <a:schemeClr val="bg1"/>
                </a:solidFill>
                <a:latin typeface="Calibri" panose="020F0502020204030204" pitchFamily="34" charset="0"/>
              </a:rPr>
              <a:t> - Blog - </a:t>
            </a:r>
            <a:r>
              <a:rPr lang="sk-SK" altLang="en-US" sz="2000" u="none" dirty="0" err="1">
                <a:solidFill>
                  <a:schemeClr val="bg1"/>
                </a:solidFill>
                <a:latin typeface="Calibri" panose="020F0502020204030204" pitchFamily="34" charset="0"/>
              </a:rPr>
              <a:t>Testimonials</a:t>
            </a:r>
            <a:r>
              <a:rPr lang="sk-SK" altLang="en-US" sz="2000" u="none" dirty="0">
                <a:solidFill>
                  <a:schemeClr val="bg1"/>
                </a:solidFill>
                <a:latin typeface="Calibri" panose="020F0502020204030204" pitchFamily="34" charset="0"/>
              </a:rPr>
              <a:t> - </a:t>
            </a:r>
            <a:r>
              <a:rPr lang="sk-SK" altLang="en-US" sz="2000" u="none" dirty="0" err="1">
                <a:solidFill>
                  <a:schemeClr val="bg1"/>
                </a:solidFill>
                <a:latin typeface="Calibri" panose="020F0502020204030204" pitchFamily="34" charset="0"/>
              </a:rPr>
              <a:t>Referenzen</a:t>
            </a:r>
            <a:endParaRPr lang="sk-SK" altLang="en-US" sz="2000" u="none" dirty="0">
              <a:solidFill>
                <a:schemeClr val="bg1"/>
              </a:solidFill>
              <a:latin typeface="Calibri" panose="020F0502020204030204" pitchFamily="34" charset="0"/>
            </a:endParaRPr>
          </a:p>
          <a:p>
            <a:pPr lvl="1" eaLnBrk="1" hangingPunct="1">
              <a:lnSpc>
                <a:spcPct val="90000"/>
              </a:lnSpc>
            </a:pPr>
            <a:r>
              <a:rPr lang="sk-SK" altLang="en-US" sz="2000" u="none" dirty="0">
                <a:solidFill>
                  <a:schemeClr val="bg1"/>
                </a:solidFill>
                <a:latin typeface="Calibri" panose="020F0502020204030204" pitchFamily="34" charset="0"/>
              </a:rPr>
              <a:t>PPC - Google-</a:t>
            </a:r>
            <a:r>
              <a:rPr lang="sk-SK" altLang="en-US" sz="2000" u="none" dirty="0" err="1">
                <a:solidFill>
                  <a:schemeClr val="bg1"/>
                </a:solidFill>
                <a:latin typeface="Calibri" panose="020F0502020204030204" pitchFamily="34" charset="0"/>
              </a:rPr>
              <a:t>Anzeigen</a:t>
            </a:r>
            <a:endParaRPr lang="sk-SK" altLang="en-US" sz="2000" u="none" dirty="0">
              <a:solidFill>
                <a:schemeClr val="bg1"/>
              </a:solidFill>
              <a:latin typeface="Calibri" panose="020F0502020204030204" pitchFamily="34" charset="0"/>
            </a:endParaRPr>
          </a:p>
          <a:p>
            <a:pPr lvl="1" eaLnBrk="1" hangingPunct="1">
              <a:lnSpc>
                <a:spcPct val="90000"/>
              </a:lnSpc>
            </a:pPr>
            <a:r>
              <a:rPr lang="sk-SK" altLang="en-US" sz="2000" u="none" dirty="0" err="1">
                <a:solidFill>
                  <a:schemeClr val="bg1"/>
                </a:solidFill>
                <a:latin typeface="Calibri" panose="020F0502020204030204" pitchFamily="34" charset="0"/>
              </a:rPr>
              <a:t>Soziale</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Medien</a:t>
            </a:r>
            <a:r>
              <a:rPr lang="sk-SK" altLang="en-US" sz="2000" u="none" dirty="0">
                <a:solidFill>
                  <a:schemeClr val="bg1"/>
                </a:solidFill>
                <a:latin typeface="Calibri" panose="020F0502020204030204" pitchFamily="34" charset="0"/>
              </a:rPr>
              <a:t> - FB, IG, YT</a:t>
            </a:r>
          </a:p>
          <a:p>
            <a:pPr lvl="1" eaLnBrk="1" hangingPunct="1">
              <a:lnSpc>
                <a:spcPct val="90000"/>
              </a:lnSpc>
            </a:pPr>
            <a:r>
              <a:rPr lang="sk-SK" altLang="en-US" sz="2000" u="none" dirty="0" err="1">
                <a:solidFill>
                  <a:schemeClr val="bg1"/>
                </a:solidFill>
                <a:latin typeface="Calibri" panose="020F0502020204030204" pitchFamily="34" charset="0"/>
              </a:rPr>
              <a:t>Influencer</a:t>
            </a:r>
            <a:r>
              <a:rPr lang="sk-SK" altLang="en-US" sz="2000" u="none" dirty="0">
                <a:solidFill>
                  <a:schemeClr val="bg1"/>
                </a:solidFill>
                <a:latin typeface="Calibri" panose="020F0502020204030204" pitchFamily="34" charset="0"/>
              </a:rPr>
              <a:t> Marketing - </a:t>
            </a:r>
            <a:r>
              <a:rPr lang="sk-SK" altLang="en-US" sz="2000" u="none" dirty="0" err="1">
                <a:solidFill>
                  <a:schemeClr val="bg1"/>
                </a:solidFill>
                <a:latin typeface="Calibri" panose="020F0502020204030204" pitchFamily="34" charset="0"/>
              </a:rPr>
              <a:t>Prominente</a:t>
            </a:r>
            <a:endParaRPr lang="sk-SK" altLang="en-US" sz="2000" u="none" dirty="0">
              <a:solidFill>
                <a:schemeClr val="bg1"/>
              </a:solidFill>
              <a:latin typeface="Calibri" panose="020F0502020204030204" pitchFamily="34" charset="0"/>
            </a:endParaRPr>
          </a:p>
          <a:p>
            <a:pPr lvl="1" eaLnBrk="1" hangingPunct="1">
              <a:lnSpc>
                <a:spcPct val="90000"/>
              </a:lnSpc>
            </a:pPr>
            <a:r>
              <a:rPr lang="sk-SK" altLang="en-US" sz="2000" u="none" dirty="0" err="1">
                <a:solidFill>
                  <a:schemeClr val="bg1"/>
                </a:solidFill>
                <a:latin typeface="Calibri" panose="020F0502020204030204" pitchFamily="34" charset="0"/>
              </a:rPr>
              <a:t>Geschenke</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zum</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Testen</a:t>
            </a:r>
            <a:endParaRPr lang="sk-SK" altLang="en-US" sz="2000" u="none" dirty="0">
              <a:solidFill>
                <a:schemeClr val="bg1"/>
              </a:solidFill>
              <a:latin typeface="Calibri" panose="020F0502020204030204" pitchFamily="34" charset="0"/>
            </a:endParaRPr>
          </a:p>
          <a:p>
            <a:pPr lvl="1" eaLnBrk="1" hangingPunct="1">
              <a:lnSpc>
                <a:spcPct val="90000"/>
              </a:lnSpc>
            </a:pPr>
            <a:r>
              <a:rPr lang="sk-SK" altLang="en-US" sz="2000" u="none" dirty="0" err="1">
                <a:solidFill>
                  <a:schemeClr val="bg1"/>
                </a:solidFill>
                <a:latin typeface="Calibri" panose="020F0502020204030204" pitchFamily="34" charset="0"/>
              </a:rPr>
              <a:t>Gesundheitsorientierte</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Medien</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Websites</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für</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Ernährungs</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und</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Schönheitsergänzungsmittel</a:t>
            </a:r>
            <a:r>
              <a:rPr lang="sk-SK" altLang="en-US" sz="2000" u="none" dirty="0">
                <a:solidFill>
                  <a:schemeClr val="bg1"/>
                </a:solidFill>
                <a:latin typeface="Calibri" panose="020F0502020204030204" pitchFamily="34" charset="0"/>
              </a:rPr>
              <a:t>)</a:t>
            </a:r>
          </a:p>
          <a:p>
            <a:pPr marL="630238" lvl="1" indent="-184150" eaLnBrk="1" hangingPunct="1">
              <a:lnSpc>
                <a:spcPct val="90000"/>
              </a:lnSpc>
              <a:tabLst>
                <a:tab pos="630238" algn="l"/>
                <a:tab pos="723900" algn="l"/>
              </a:tabLst>
            </a:pP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Lifestyle-Medien</a:t>
            </a:r>
            <a:endParaRPr lang="sk-SK" altLang="en-US" sz="2000" u="none" dirty="0">
              <a:solidFill>
                <a:schemeClr val="bg1"/>
              </a:solidFill>
              <a:latin typeface="Calibri" panose="020F0502020204030204" pitchFamily="34" charset="0"/>
            </a:endParaRPr>
          </a:p>
          <a:p>
            <a:pPr marL="630238" lvl="1" indent="-184150" eaLnBrk="1" hangingPunct="1">
              <a:lnSpc>
                <a:spcPct val="90000"/>
              </a:lnSpc>
              <a:tabLst>
                <a:tab pos="630238" algn="l"/>
                <a:tab pos="723900" algn="l"/>
              </a:tabLst>
            </a:pP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frauenorientierte</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Medien</a:t>
            </a:r>
            <a:endParaRPr lang="sk-SK" altLang="en-US" sz="2000" u="none" dirty="0">
              <a:solidFill>
                <a:schemeClr val="bg1"/>
              </a:solidFill>
              <a:latin typeface="Calibri" panose="020F0502020204030204" pitchFamily="34" charset="0"/>
            </a:endParaRPr>
          </a:p>
          <a:p>
            <a:pPr marL="630238" lvl="1" indent="-184150" eaLnBrk="1" hangingPunct="1">
              <a:lnSpc>
                <a:spcPct val="90000"/>
              </a:lnSpc>
              <a:tabLst>
                <a:tab pos="630238" algn="l"/>
                <a:tab pos="723900" algn="l"/>
              </a:tabLst>
            </a:pP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sportorientierte</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Medien</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Sportregeneration</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und</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Nahrungsergänzungsmittel</a:t>
            </a:r>
            <a:r>
              <a:rPr lang="sk-SK" altLang="en-US" sz="2000" u="none" dirty="0">
                <a:solidFill>
                  <a:schemeClr val="bg1"/>
                </a:solidFill>
                <a:latin typeface="Calibri" panose="020F0502020204030204" pitchFamily="34" charset="0"/>
              </a:rPr>
              <a:t>)</a:t>
            </a:r>
          </a:p>
          <a:p>
            <a:pPr marL="630238" lvl="1" indent="-184150" eaLnBrk="1" hangingPunct="1">
              <a:lnSpc>
                <a:spcPct val="90000"/>
              </a:lnSpc>
              <a:tabLst>
                <a:tab pos="630238" algn="l"/>
                <a:tab pos="723900" algn="l"/>
              </a:tabLst>
            </a:pP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spezialisierte</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Gesundheitsmedien</a:t>
            </a:r>
            <a:endParaRPr lang="sk-SK" altLang="en-US" sz="2000" u="none" dirty="0">
              <a:solidFill>
                <a:schemeClr val="bg1"/>
              </a:solidFill>
              <a:latin typeface="Calibri" panose="020F0502020204030204" pitchFamily="34" charset="0"/>
            </a:endParaRPr>
          </a:p>
        </p:txBody>
      </p:sp>
      <p:sp>
        <p:nvSpPr>
          <p:cNvPr id="19461" name="Text Box 11">
            <a:extLst>
              <a:ext uri="{FF2B5EF4-FFF2-40B4-BE49-F238E27FC236}">
                <a16:creationId xmlns:a16="http://schemas.microsoft.com/office/drawing/2014/main" id="{D45542EA-2C37-4BD2-BCD9-69B86650D337}"/>
              </a:ext>
            </a:extLst>
          </p:cNvPr>
          <p:cNvSpPr txBox="1">
            <a:spLocks noChangeArrowheads="1"/>
          </p:cNvSpPr>
          <p:nvPr/>
        </p:nvSpPr>
        <p:spPr bwMode="auto">
          <a:xfrm>
            <a:off x="1259632" y="504825"/>
            <a:ext cx="669533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sz="3200" b="1" u="none" dirty="0" err="1">
                <a:solidFill>
                  <a:srgbClr val="B6A86D"/>
                </a:solidFill>
                <a:latin typeface="Calibri" panose="020F0502020204030204" pitchFamily="34" charset="0"/>
              </a:rPr>
              <a:t>Strategie</a:t>
            </a:r>
            <a:r>
              <a:rPr lang="sk-SK" altLang="en-US" sz="3200" b="1" u="none" dirty="0">
                <a:solidFill>
                  <a:srgbClr val="B6A86D"/>
                </a:solidFill>
                <a:latin typeface="Calibri" panose="020F0502020204030204" pitchFamily="34" charset="0"/>
              </a:rPr>
              <a:t> </a:t>
            </a:r>
            <a:r>
              <a:rPr lang="sk-SK" altLang="en-US" sz="3200" b="1" u="none" dirty="0" err="1">
                <a:solidFill>
                  <a:srgbClr val="B6A86D"/>
                </a:solidFill>
                <a:latin typeface="Calibri" panose="020F0502020204030204" pitchFamily="34" charset="0"/>
              </a:rPr>
              <a:t>und</a:t>
            </a:r>
            <a:r>
              <a:rPr lang="sk-SK" altLang="en-US" sz="3200" b="1" u="none" dirty="0">
                <a:solidFill>
                  <a:srgbClr val="B6A86D"/>
                </a:solidFill>
                <a:latin typeface="Calibri" panose="020F0502020204030204" pitchFamily="34" charset="0"/>
              </a:rPr>
              <a:t> </a:t>
            </a:r>
            <a:r>
              <a:rPr lang="sk-SK" altLang="en-US" sz="3200" b="1" u="none" dirty="0" err="1">
                <a:solidFill>
                  <a:srgbClr val="B6A86D"/>
                </a:solidFill>
                <a:latin typeface="Calibri" panose="020F0502020204030204" pitchFamily="34" charset="0"/>
              </a:rPr>
              <a:t>Media</a:t>
            </a:r>
            <a:r>
              <a:rPr lang="sk-SK" altLang="en-US" sz="3200" b="1" u="none" dirty="0">
                <a:solidFill>
                  <a:srgbClr val="B6A86D"/>
                </a:solidFill>
                <a:latin typeface="Calibri" panose="020F0502020204030204" pitchFamily="34" charset="0"/>
              </a:rPr>
              <a:t> Mix</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0" descr="pozadie04">
            <a:extLst>
              <a:ext uri="{FF2B5EF4-FFF2-40B4-BE49-F238E27FC236}">
                <a16:creationId xmlns:a16="http://schemas.microsoft.com/office/drawing/2014/main" id="{A28FF51A-349B-425F-8A49-A6583CF99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30163"/>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Line 5">
            <a:extLst>
              <a:ext uri="{FF2B5EF4-FFF2-40B4-BE49-F238E27FC236}">
                <a16:creationId xmlns:a16="http://schemas.microsoft.com/office/drawing/2014/main" id="{E03F123C-6680-4455-8C6E-2082DCB00720}"/>
              </a:ext>
            </a:extLst>
          </p:cNvPr>
          <p:cNvSpPr>
            <a:spLocks noChangeShapeType="1"/>
          </p:cNvSpPr>
          <p:nvPr/>
        </p:nvSpPr>
        <p:spPr bwMode="auto">
          <a:xfrm>
            <a:off x="0" y="1171575"/>
            <a:ext cx="6300788"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6" name="Text Box 9">
            <a:extLst>
              <a:ext uri="{FF2B5EF4-FFF2-40B4-BE49-F238E27FC236}">
                <a16:creationId xmlns:a16="http://schemas.microsoft.com/office/drawing/2014/main" id="{8EA6719B-2985-4A82-A30A-8F15D6362D2E}"/>
              </a:ext>
            </a:extLst>
          </p:cNvPr>
          <p:cNvSpPr txBox="1">
            <a:spLocks noChangeArrowheads="1"/>
          </p:cNvSpPr>
          <p:nvPr/>
        </p:nvSpPr>
        <p:spPr bwMode="auto">
          <a:xfrm>
            <a:off x="755576" y="1624013"/>
            <a:ext cx="531013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533400" algn="l"/>
                <a:tab pos="723900" algn="l"/>
              </a:tabLst>
              <a:defRPr sz="2400" u="sng">
                <a:solidFill>
                  <a:schemeClr val="tx1"/>
                </a:solidFill>
                <a:latin typeface="Arial" panose="020B0604020202020204" pitchFamily="34" charset="0"/>
                <a:ea typeface="MS PGothic" panose="020B0600070205080204" pitchFamily="34" charset="-128"/>
              </a:defRPr>
            </a:lvl1pPr>
            <a:lvl2pPr marL="446088">
              <a:tabLst>
                <a:tab pos="533400" algn="l"/>
                <a:tab pos="7239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533400" algn="l"/>
                <a:tab pos="7239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533400" algn="l"/>
                <a:tab pos="7239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533400" algn="l"/>
                <a:tab pos="7239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533400" algn="l"/>
                <a:tab pos="723900" algn="l"/>
              </a:tabLst>
              <a:defRPr sz="2400" u="sng">
                <a:solidFill>
                  <a:schemeClr val="tx1"/>
                </a:solidFill>
                <a:latin typeface="Arial" panose="020B0604020202020204" pitchFamily="34" charset="0"/>
                <a:ea typeface="MS PGothic" panose="020B0600070205080204" pitchFamily="34" charset="-128"/>
              </a:defRPr>
            </a:lvl9pPr>
          </a:lstStyle>
          <a:p>
            <a:pPr marL="788988" lvl="1" indent="-342900" eaLnBrk="1" hangingPunct="1">
              <a:lnSpc>
                <a:spcPct val="90000"/>
              </a:lnSpc>
              <a:buFont typeface="Arial" panose="020B0604020202020204" pitchFamily="34" charset="0"/>
              <a:buChar char="•"/>
            </a:pPr>
            <a:r>
              <a:rPr lang="de-DE" altLang="en-US" sz="2000" u="none" dirty="0">
                <a:solidFill>
                  <a:schemeClr val="bg1"/>
                </a:solidFill>
                <a:latin typeface="Calibri" panose="020F0502020204030204" pitchFamily="34" charset="0"/>
              </a:rPr>
              <a:t>Das Hauptthema - Markenbekanntheit - neue Marke auf dem Markt</a:t>
            </a:r>
          </a:p>
          <a:p>
            <a:pPr marL="788988" lvl="1" indent="-342900" eaLnBrk="1" hangingPunct="1">
              <a:lnSpc>
                <a:spcPct val="90000"/>
              </a:lnSpc>
              <a:buFont typeface="Arial" panose="020B0604020202020204" pitchFamily="34" charset="0"/>
              <a:buChar char="•"/>
            </a:pPr>
            <a:r>
              <a:rPr lang="de-DE" altLang="en-US" sz="2000" u="none" dirty="0">
                <a:solidFill>
                  <a:schemeClr val="bg1"/>
                </a:solidFill>
                <a:latin typeface="Calibri" panose="020F0502020204030204" pitchFamily="34" charset="0"/>
              </a:rPr>
              <a:t>Anzeige</a:t>
            </a:r>
            <a:r>
              <a:rPr lang="cs-CZ" altLang="en-US" sz="2000" u="none" dirty="0">
                <a:solidFill>
                  <a:schemeClr val="bg1"/>
                </a:solidFill>
                <a:latin typeface="Calibri" panose="020F0502020204030204" pitchFamily="34" charset="0"/>
              </a:rPr>
              <a:t>n</a:t>
            </a:r>
            <a:r>
              <a:rPr lang="de-DE" altLang="en-US" sz="2000" u="none" dirty="0">
                <a:solidFill>
                  <a:schemeClr val="bg1"/>
                </a:solidFill>
                <a:latin typeface="Calibri" panose="020F0502020204030204" pitchFamily="34" charset="0"/>
              </a:rPr>
              <a:t> im Magazin, Broschüre, Newsletter</a:t>
            </a:r>
          </a:p>
          <a:p>
            <a:pPr marL="788988" lvl="1" indent="-342900" eaLnBrk="1" hangingPunct="1">
              <a:lnSpc>
                <a:spcPct val="90000"/>
              </a:lnSpc>
              <a:buFont typeface="Arial" panose="020B0604020202020204" pitchFamily="34" charset="0"/>
              <a:buChar char="•"/>
            </a:pPr>
            <a:r>
              <a:rPr lang="de-DE" altLang="en-US" sz="2000" u="none" dirty="0" err="1">
                <a:solidFill>
                  <a:schemeClr val="bg1"/>
                </a:solidFill>
                <a:latin typeface="Calibri" panose="020F0502020204030204" pitchFamily="34" charset="0"/>
              </a:rPr>
              <a:t>Zus</a:t>
            </a:r>
            <a:r>
              <a:rPr lang="cs-CZ" altLang="en-US" sz="2000" u="none" dirty="0" err="1">
                <a:solidFill>
                  <a:schemeClr val="bg1"/>
                </a:solidFill>
                <a:latin typeface="Calibri" panose="020F0502020204030204" pitchFamily="34" charset="0"/>
              </a:rPr>
              <a:t>atzg</a:t>
            </a:r>
            <a:r>
              <a:rPr lang="de-DE" altLang="en-US" sz="2000" u="none" dirty="0" err="1">
                <a:solidFill>
                  <a:schemeClr val="bg1"/>
                </a:solidFill>
                <a:latin typeface="Calibri" panose="020F0502020204030204" pitchFamily="34" charset="0"/>
              </a:rPr>
              <a:t>eschenke</a:t>
            </a:r>
            <a:r>
              <a:rPr lang="de-DE" altLang="en-US" sz="2000" u="none" dirty="0">
                <a:solidFill>
                  <a:schemeClr val="bg1"/>
                </a:solidFill>
                <a:latin typeface="Calibri" panose="020F0502020204030204" pitchFamily="34" charset="0"/>
              </a:rPr>
              <a:t> zu</a:t>
            </a:r>
            <a:r>
              <a:rPr lang="cs-CZ" altLang="en-US" sz="2000" u="none" dirty="0">
                <a:solidFill>
                  <a:schemeClr val="bg1"/>
                </a:solidFill>
                <a:latin typeface="Calibri" panose="020F0502020204030204" pitchFamily="34" charset="0"/>
              </a:rPr>
              <a:t>r</a:t>
            </a:r>
            <a:r>
              <a:rPr lang="de-DE"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Bestellung</a:t>
            </a:r>
            <a:endParaRPr lang="de-DE" altLang="en-US" sz="2000" u="none" dirty="0">
              <a:solidFill>
                <a:schemeClr val="bg1"/>
              </a:solidFill>
              <a:latin typeface="Calibri" panose="020F0502020204030204" pitchFamily="34" charset="0"/>
            </a:endParaRPr>
          </a:p>
          <a:p>
            <a:pPr marL="788988" lvl="1" indent="-342900" eaLnBrk="1" hangingPunct="1">
              <a:lnSpc>
                <a:spcPct val="90000"/>
              </a:lnSpc>
              <a:buFont typeface="Arial" panose="020B0604020202020204" pitchFamily="34" charset="0"/>
              <a:buChar char="•"/>
            </a:pPr>
            <a:r>
              <a:rPr lang="de-DE" altLang="en-US" sz="2000" u="none" dirty="0">
                <a:solidFill>
                  <a:schemeClr val="bg1"/>
                </a:solidFill>
                <a:latin typeface="Calibri" panose="020F0502020204030204" pitchFamily="34" charset="0"/>
              </a:rPr>
              <a:t>Im Laden </a:t>
            </a:r>
            <a:r>
              <a:rPr lang="cs-CZ" altLang="en-US" sz="2000" u="none" dirty="0" err="1">
                <a:solidFill>
                  <a:schemeClr val="bg1"/>
                </a:solidFill>
                <a:latin typeface="Calibri" panose="020F0502020204030204" pitchFamily="34" charset="0"/>
              </a:rPr>
              <a:t>präsentieren</a:t>
            </a:r>
            <a:r>
              <a:rPr lang="de-DE" altLang="en-US" sz="2000" u="none" dirty="0">
                <a:solidFill>
                  <a:schemeClr val="bg1"/>
                </a:solidFill>
                <a:latin typeface="Calibri" panose="020F0502020204030204" pitchFamily="34" charset="0"/>
              </a:rPr>
              <a:t> - testen, im Laden </a:t>
            </a:r>
            <a:r>
              <a:rPr lang="cs-CZ" altLang="en-US" sz="2000" u="none" dirty="0" err="1">
                <a:solidFill>
                  <a:schemeClr val="bg1"/>
                </a:solidFill>
                <a:latin typeface="Calibri" panose="020F0502020204030204" pitchFamily="34" charset="0"/>
              </a:rPr>
              <a:t>aus</a:t>
            </a:r>
            <a:r>
              <a:rPr lang="de-DE" altLang="en-US" sz="2000" u="none" dirty="0">
                <a:solidFill>
                  <a:schemeClr val="bg1"/>
                </a:solidFill>
                <a:latin typeface="Calibri" panose="020F0502020204030204" pitchFamily="34" charset="0"/>
              </a:rPr>
              <a:t>probieren</a:t>
            </a:r>
          </a:p>
          <a:p>
            <a:pPr marL="788988" lvl="1" indent="-342900" eaLnBrk="1" hangingPunct="1">
              <a:lnSpc>
                <a:spcPct val="90000"/>
              </a:lnSpc>
              <a:buFont typeface="Arial" panose="020B0604020202020204" pitchFamily="34" charset="0"/>
              <a:buChar char="•"/>
            </a:pPr>
            <a:r>
              <a:rPr lang="de-DE" altLang="en-US" sz="2000" u="none" dirty="0">
                <a:solidFill>
                  <a:schemeClr val="bg1"/>
                </a:solidFill>
                <a:latin typeface="Calibri" panose="020F0502020204030204" pitchFamily="34" charset="0"/>
              </a:rPr>
              <a:t>Proben und Tests</a:t>
            </a:r>
          </a:p>
          <a:p>
            <a:pPr marL="788988" lvl="1" indent="-342900" eaLnBrk="1" hangingPunct="1">
              <a:lnSpc>
                <a:spcPct val="90000"/>
              </a:lnSpc>
              <a:buFont typeface="Arial" panose="020B0604020202020204" pitchFamily="34" charset="0"/>
              <a:buChar char="•"/>
            </a:pPr>
            <a:r>
              <a:rPr lang="de-DE" altLang="en-US" sz="2000" u="none" dirty="0">
                <a:solidFill>
                  <a:schemeClr val="bg1"/>
                </a:solidFill>
                <a:latin typeface="Calibri" panose="020F0502020204030204" pitchFamily="34" charset="0"/>
              </a:rPr>
              <a:t>Online-Wettbewerbe für Kunden</a:t>
            </a:r>
          </a:p>
          <a:p>
            <a:pPr marL="788988" lvl="1" indent="-342900" eaLnBrk="1" hangingPunct="1">
              <a:lnSpc>
                <a:spcPct val="90000"/>
              </a:lnSpc>
              <a:buFont typeface="Arial" panose="020B0604020202020204" pitchFamily="34" charset="0"/>
              <a:buChar char="•"/>
            </a:pPr>
            <a:r>
              <a:rPr lang="de-DE" altLang="en-US" sz="2000" u="none" dirty="0">
                <a:solidFill>
                  <a:schemeClr val="bg1"/>
                </a:solidFill>
                <a:latin typeface="Calibri" panose="020F0502020204030204" pitchFamily="34" charset="0"/>
              </a:rPr>
              <a:t>Blogs und PR-Artikel mit nativem Werbeinhalt</a:t>
            </a:r>
          </a:p>
          <a:p>
            <a:pPr marL="788988" lvl="1" indent="-342900" eaLnBrk="1" hangingPunct="1">
              <a:lnSpc>
                <a:spcPct val="90000"/>
              </a:lnSpc>
              <a:buFont typeface="Arial" panose="020B0604020202020204" pitchFamily="34" charset="0"/>
              <a:buChar char="•"/>
            </a:pPr>
            <a:r>
              <a:rPr lang="de-DE" altLang="en-US" sz="2000" u="none" dirty="0">
                <a:solidFill>
                  <a:schemeClr val="bg1"/>
                </a:solidFill>
                <a:latin typeface="Calibri" panose="020F0502020204030204" pitchFamily="34" charset="0"/>
              </a:rPr>
              <a:t>Formulierung, warum Ihr Körper Kollagen benötigt</a:t>
            </a:r>
          </a:p>
          <a:p>
            <a:pPr marL="788988" lvl="1" indent="-342900" eaLnBrk="1" hangingPunct="1">
              <a:lnSpc>
                <a:spcPct val="90000"/>
              </a:lnSpc>
              <a:buFont typeface="Arial" panose="020B0604020202020204" pitchFamily="34" charset="0"/>
              <a:buChar char="•"/>
            </a:pPr>
            <a:r>
              <a:rPr lang="de-DE" altLang="en-US" sz="2000" u="none" dirty="0">
                <a:solidFill>
                  <a:schemeClr val="bg1"/>
                </a:solidFill>
                <a:latin typeface="Calibri" panose="020F0502020204030204" pitchFamily="34" charset="0"/>
              </a:rPr>
              <a:t>Zielgruppe der Kunden: Frauen - M</a:t>
            </a:r>
            <a:r>
              <a:rPr lang="cs-CZ" altLang="en-US" sz="2000" u="none" dirty="0">
                <a:solidFill>
                  <a:schemeClr val="bg1"/>
                </a:solidFill>
                <a:latin typeface="Calibri" panose="020F0502020204030204" pitchFamily="34" charset="0"/>
              </a:rPr>
              <a:t>ü</a:t>
            </a:r>
            <a:r>
              <a:rPr lang="de-DE" altLang="en-US" sz="2000" u="none" dirty="0" err="1">
                <a:solidFill>
                  <a:schemeClr val="bg1"/>
                </a:solidFill>
                <a:latin typeface="Calibri" panose="020F0502020204030204" pitchFamily="34" charset="0"/>
              </a:rPr>
              <a:t>tter</a:t>
            </a:r>
            <a:endParaRPr lang="sk-SK" altLang="en-US" sz="2000" u="none" dirty="0">
              <a:solidFill>
                <a:schemeClr val="bg1"/>
              </a:solidFill>
              <a:latin typeface="Calibri" panose="020F0502020204030204" pitchFamily="34" charset="0"/>
            </a:endParaRPr>
          </a:p>
        </p:txBody>
      </p:sp>
      <p:sp>
        <p:nvSpPr>
          <p:cNvPr id="18437" name="Text Box 11">
            <a:extLst>
              <a:ext uri="{FF2B5EF4-FFF2-40B4-BE49-F238E27FC236}">
                <a16:creationId xmlns:a16="http://schemas.microsoft.com/office/drawing/2014/main" id="{34184F21-27A1-48BC-98F6-BCA39378DEAD}"/>
              </a:ext>
            </a:extLst>
          </p:cNvPr>
          <p:cNvSpPr txBox="1">
            <a:spLocks noChangeArrowheads="1"/>
          </p:cNvSpPr>
          <p:nvPr/>
        </p:nvSpPr>
        <p:spPr bwMode="auto">
          <a:xfrm>
            <a:off x="1189038" y="504825"/>
            <a:ext cx="6765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sz="3200" b="1" u="none" dirty="0" err="1">
                <a:solidFill>
                  <a:srgbClr val="B6A86D"/>
                </a:solidFill>
                <a:latin typeface="Calibri" panose="020F0502020204030204" pitchFamily="34" charset="0"/>
              </a:rPr>
              <a:t>Strategie</a:t>
            </a:r>
            <a:r>
              <a:rPr lang="sk-SK" altLang="en-US" sz="3200" b="1" u="none" dirty="0">
                <a:solidFill>
                  <a:srgbClr val="B6A86D"/>
                </a:solidFill>
                <a:latin typeface="Calibri" panose="020F0502020204030204" pitchFamily="34" charset="0"/>
              </a:rPr>
              <a:t> </a:t>
            </a:r>
            <a:r>
              <a:rPr lang="de-DE" altLang="en-US" sz="3200" b="1" u="none" dirty="0">
                <a:solidFill>
                  <a:srgbClr val="B6A86D"/>
                </a:solidFill>
                <a:latin typeface="Calibri" panose="020F0502020204030204" pitchFamily="34" charset="0"/>
              </a:rPr>
              <a:t>für </a:t>
            </a:r>
            <a:r>
              <a:rPr lang="de-DE" altLang="en-US" sz="3200" b="1" u="none" dirty="0" err="1">
                <a:solidFill>
                  <a:srgbClr val="B6A86D"/>
                </a:solidFill>
                <a:latin typeface="Calibri" panose="020F0502020204030204" pitchFamily="34" charset="0"/>
              </a:rPr>
              <a:t>Inspirit</a:t>
            </a:r>
            <a:r>
              <a:rPr lang="de-DE" altLang="en-US" sz="3200" b="1" u="none" dirty="0">
                <a:solidFill>
                  <a:srgbClr val="B6A86D"/>
                </a:solidFill>
                <a:latin typeface="Calibri" panose="020F0502020204030204" pitchFamily="34" charset="0"/>
              </a:rPr>
              <a:t>-human</a:t>
            </a:r>
            <a:endParaRPr lang="sk-SK" altLang="en-US" sz="3200" b="1" u="none" dirty="0">
              <a:solidFill>
                <a:srgbClr val="B6A86D"/>
              </a:solidFill>
              <a:latin typeface="Calibri" panose="020F0502020204030204" pitchFamily="34" charset="0"/>
            </a:endParaRPr>
          </a:p>
        </p:txBody>
      </p:sp>
      <p:pic>
        <p:nvPicPr>
          <p:cNvPr id="6" name="Obrázo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2442" y="677720"/>
            <a:ext cx="1847990" cy="1847990"/>
          </a:xfrm>
          <a:prstGeom prst="rect">
            <a:avLst/>
          </a:prstGeom>
        </p:spPr>
      </p:pic>
      <p:pic>
        <p:nvPicPr>
          <p:cNvPr id="7" name="Obrázo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2442" y="4309662"/>
            <a:ext cx="1847990" cy="1847990"/>
          </a:xfrm>
          <a:prstGeom prst="rect">
            <a:avLst/>
          </a:prstGeom>
        </p:spPr>
      </p:pic>
      <p:pic>
        <p:nvPicPr>
          <p:cNvPr id="8" name="Obrázo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2442" y="2504842"/>
            <a:ext cx="1847990" cy="18479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pozadie04">
            <a:extLst>
              <a:ext uri="{FF2B5EF4-FFF2-40B4-BE49-F238E27FC236}">
                <a16:creationId xmlns:a16="http://schemas.microsoft.com/office/drawing/2014/main" id="{3BB0FCE3-CC65-46F5-9D04-A679EA984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 Box 7">
            <a:extLst>
              <a:ext uri="{FF2B5EF4-FFF2-40B4-BE49-F238E27FC236}">
                <a16:creationId xmlns:a16="http://schemas.microsoft.com/office/drawing/2014/main" id="{657745ED-1575-4509-A617-C9971B5A03FA}"/>
              </a:ext>
            </a:extLst>
          </p:cNvPr>
          <p:cNvSpPr txBox="1">
            <a:spLocks noChangeArrowheads="1"/>
          </p:cNvSpPr>
          <p:nvPr/>
        </p:nvSpPr>
        <p:spPr bwMode="auto">
          <a:xfrm>
            <a:off x="395536" y="697272"/>
            <a:ext cx="75090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cs-CZ" altLang="en-US" b="1" u="none" dirty="0">
                <a:solidFill>
                  <a:srgbClr val="B6A86D"/>
                </a:solidFill>
                <a:latin typeface="Calibri" panose="020F0502020204030204" pitchFamily="34" charset="0"/>
              </a:rPr>
              <a:t>Man </a:t>
            </a:r>
            <a:r>
              <a:rPr lang="cs-CZ" altLang="en-US" b="1" u="none" dirty="0" err="1">
                <a:solidFill>
                  <a:srgbClr val="B6A86D"/>
                </a:solidFill>
                <a:latin typeface="Calibri" panose="020F0502020204030204" pitchFamily="34" charset="0"/>
              </a:rPr>
              <a:t>schrieb</a:t>
            </a:r>
            <a:r>
              <a:rPr lang="de-DE" altLang="en-US" b="1" u="none" dirty="0">
                <a:solidFill>
                  <a:srgbClr val="B6A86D"/>
                </a:solidFill>
                <a:latin typeface="Calibri" panose="020F0502020204030204" pitchFamily="34" charset="0"/>
              </a:rPr>
              <a:t> über </a:t>
            </a:r>
            <a:r>
              <a:rPr lang="de-DE" altLang="en-US" b="1" u="none" dirty="0" err="1">
                <a:solidFill>
                  <a:srgbClr val="B6A86D"/>
                </a:solidFill>
                <a:latin typeface="Calibri" panose="020F0502020204030204" pitchFamily="34" charset="0"/>
              </a:rPr>
              <a:t>un</a:t>
            </a:r>
            <a:r>
              <a:rPr lang="cs-CZ" altLang="en-US" b="1" u="none" dirty="0">
                <a:solidFill>
                  <a:srgbClr val="B6A86D"/>
                </a:solidFill>
                <a:latin typeface="Calibri" panose="020F0502020204030204" pitchFamily="34" charset="0"/>
              </a:rPr>
              <a:t>s</a:t>
            </a:r>
            <a:endParaRPr lang="sk-SK" altLang="en-US" sz="1800" dirty="0"/>
          </a:p>
        </p:txBody>
      </p:sp>
      <p:sp>
        <p:nvSpPr>
          <p:cNvPr id="25603" name="Line 8">
            <a:extLst>
              <a:ext uri="{FF2B5EF4-FFF2-40B4-BE49-F238E27FC236}">
                <a16:creationId xmlns:a16="http://schemas.microsoft.com/office/drawing/2014/main" id="{D0843177-3177-4489-BF7E-F4635E646061}"/>
              </a:ext>
            </a:extLst>
          </p:cNvPr>
          <p:cNvSpPr>
            <a:spLocks noChangeShapeType="1"/>
          </p:cNvSpPr>
          <p:nvPr/>
        </p:nvSpPr>
        <p:spPr bwMode="auto">
          <a:xfrm>
            <a:off x="0" y="11969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 name="Text Box 15">
            <a:extLst>
              <a:ext uri="{FF2B5EF4-FFF2-40B4-BE49-F238E27FC236}">
                <a16:creationId xmlns:a16="http://schemas.microsoft.com/office/drawing/2014/main" id="{967AA32A-32A7-4E31-AB5F-C9B75CFDD23F}"/>
              </a:ext>
            </a:extLst>
          </p:cNvPr>
          <p:cNvSpPr txBox="1">
            <a:spLocks noChangeArrowheads="1"/>
          </p:cNvSpPr>
          <p:nvPr/>
        </p:nvSpPr>
        <p:spPr bwMode="auto">
          <a:xfrm>
            <a:off x="517306" y="1527509"/>
            <a:ext cx="5040312"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sz="1600" u="none" dirty="0" err="1">
                <a:solidFill>
                  <a:schemeClr val="bg1"/>
                </a:solidFill>
                <a:latin typeface="Calibri" panose="020F0502020204030204" pitchFamily="34" charset="0"/>
              </a:rPr>
              <a:t>Helissa</a:t>
            </a:r>
            <a:r>
              <a:rPr lang="de-DE" altLang="en-US" sz="1600" u="none" dirty="0">
                <a:solidFill>
                  <a:schemeClr val="bg1"/>
                </a:solidFill>
                <a:latin typeface="Calibri" panose="020F0502020204030204" pitchFamily="34" charset="0"/>
              </a:rPr>
              <a:t> Collagen ist </a:t>
            </a:r>
            <a:r>
              <a:rPr lang="cs-CZ" altLang="en-US" sz="1600" u="none" dirty="0" err="1">
                <a:solidFill>
                  <a:schemeClr val="bg1"/>
                </a:solidFill>
                <a:latin typeface="Calibri" panose="020F0502020204030204" pitchFamily="34" charset="0"/>
              </a:rPr>
              <a:t>zu</a:t>
            </a:r>
            <a:r>
              <a:rPr lang="cs-CZ" altLang="en-US" sz="1600" u="none" dirty="0">
                <a:solidFill>
                  <a:schemeClr val="bg1"/>
                </a:solidFill>
                <a:latin typeface="Calibri" panose="020F0502020204030204" pitchFamily="34" charset="0"/>
              </a:rPr>
              <a:t> </a:t>
            </a:r>
            <a:r>
              <a:rPr lang="cs-CZ" altLang="en-US" sz="1600" u="none" dirty="0" err="1">
                <a:solidFill>
                  <a:schemeClr val="bg1"/>
                </a:solidFill>
                <a:latin typeface="Calibri" panose="020F0502020204030204" pitchFamily="34" charset="0"/>
              </a:rPr>
              <a:t>einem</a:t>
            </a:r>
            <a:r>
              <a:rPr lang="de-DE" altLang="en-US" sz="1600" u="none" dirty="0">
                <a:solidFill>
                  <a:schemeClr val="bg1"/>
                </a:solidFill>
                <a:latin typeface="Calibri" panose="020F0502020204030204" pitchFamily="34" charset="0"/>
              </a:rPr>
              <a:t> Produkt geworden, das</a:t>
            </a:r>
          </a:p>
          <a:p>
            <a:pPr eaLnBrk="1" hangingPunct="1"/>
            <a:r>
              <a:rPr lang="de-DE" altLang="en-US" sz="1600" u="none" dirty="0">
                <a:solidFill>
                  <a:schemeClr val="bg1"/>
                </a:solidFill>
                <a:latin typeface="Calibri" panose="020F0502020204030204" pitchFamily="34" charset="0"/>
              </a:rPr>
              <a:t>verwendet</a:t>
            </a:r>
            <a:r>
              <a:rPr lang="cs-CZ" altLang="en-US" sz="1600" u="none" dirty="0">
                <a:solidFill>
                  <a:schemeClr val="bg1"/>
                </a:solidFill>
                <a:latin typeface="Calibri" panose="020F0502020204030204" pitchFamily="34" charset="0"/>
              </a:rPr>
              <a:t> </a:t>
            </a:r>
            <a:r>
              <a:rPr lang="cs-CZ" altLang="en-US" sz="1600" u="none" dirty="0" err="1">
                <a:solidFill>
                  <a:schemeClr val="bg1"/>
                </a:solidFill>
                <a:latin typeface="Calibri" panose="020F0502020204030204" pitchFamily="34" charset="0"/>
              </a:rPr>
              <a:t>wird</a:t>
            </a:r>
            <a:r>
              <a:rPr lang="de-DE" altLang="en-US" sz="1600" u="none" dirty="0">
                <a:solidFill>
                  <a:schemeClr val="bg1"/>
                </a:solidFill>
                <a:latin typeface="Calibri" panose="020F0502020204030204" pitchFamily="34" charset="0"/>
              </a:rPr>
              <a:t>, ob in der Schönheit und</a:t>
            </a:r>
          </a:p>
          <a:p>
            <a:pPr eaLnBrk="1" hangingPunct="1"/>
            <a:r>
              <a:rPr lang="de-DE" altLang="en-US" sz="1600" u="none" dirty="0">
                <a:solidFill>
                  <a:schemeClr val="bg1"/>
                </a:solidFill>
                <a:latin typeface="Calibri" panose="020F0502020204030204" pitchFamily="34" charset="0"/>
              </a:rPr>
              <a:t>der Gesundheitssektor.</a:t>
            </a:r>
          </a:p>
          <a:p>
            <a:pPr eaLnBrk="1" hangingPunct="1"/>
            <a:endParaRPr lang="de-DE" altLang="en-US" sz="1600" u="none" dirty="0">
              <a:solidFill>
                <a:schemeClr val="bg1"/>
              </a:solidFill>
              <a:latin typeface="Calibri" panose="020F0502020204030204" pitchFamily="34" charset="0"/>
            </a:endParaRPr>
          </a:p>
          <a:p>
            <a:pPr eaLnBrk="1" hangingPunct="1"/>
            <a:r>
              <a:rPr lang="de-DE" altLang="en-US" sz="1600" u="none" dirty="0" err="1">
                <a:solidFill>
                  <a:schemeClr val="bg1"/>
                </a:solidFill>
                <a:latin typeface="Calibri" panose="020F0502020204030204" pitchFamily="34" charset="0"/>
              </a:rPr>
              <a:t>Helissa</a:t>
            </a:r>
            <a:r>
              <a:rPr lang="de-DE" altLang="en-US" sz="1600" u="none" dirty="0">
                <a:solidFill>
                  <a:schemeClr val="bg1"/>
                </a:solidFill>
                <a:latin typeface="Calibri" panose="020F0502020204030204" pitchFamily="34" charset="0"/>
              </a:rPr>
              <a:t> Collagen nimmt an Fachkongressen, Seminaren und Veranstaltungen teil.</a:t>
            </a:r>
          </a:p>
          <a:p>
            <a:pPr eaLnBrk="1" hangingPunct="1"/>
            <a:endParaRPr lang="de-DE" altLang="en-US" sz="1600" u="none" dirty="0">
              <a:solidFill>
                <a:schemeClr val="bg1"/>
              </a:solidFill>
              <a:latin typeface="Calibri" panose="020F0502020204030204" pitchFamily="34" charset="0"/>
            </a:endParaRPr>
          </a:p>
          <a:p>
            <a:pPr eaLnBrk="1" hangingPunct="1"/>
            <a:r>
              <a:rPr lang="de-DE" altLang="en-US" sz="1600" u="none" dirty="0">
                <a:solidFill>
                  <a:schemeClr val="bg1"/>
                </a:solidFill>
                <a:latin typeface="Calibri" panose="020F0502020204030204" pitchFamily="34" charset="0"/>
              </a:rPr>
              <a:t>Marketingpublikationen </a:t>
            </a:r>
            <a:r>
              <a:rPr lang="cs-CZ" altLang="en-US" sz="1600" u="none" dirty="0" err="1">
                <a:solidFill>
                  <a:schemeClr val="bg1"/>
                </a:solidFill>
                <a:latin typeface="Calibri" panose="020F0502020204030204" pitchFamily="34" charset="0"/>
              </a:rPr>
              <a:t>wurden</a:t>
            </a:r>
            <a:r>
              <a:rPr lang="de-DE" altLang="en-US" sz="1600" u="none" dirty="0">
                <a:solidFill>
                  <a:schemeClr val="bg1"/>
                </a:solidFill>
                <a:latin typeface="Calibri" panose="020F0502020204030204" pitchFamily="34" charset="0"/>
              </a:rPr>
              <a:t> in renommierten pharmazeutischen / medizinischen Medien sowie in patientenorientierten Medien </a:t>
            </a:r>
            <a:r>
              <a:rPr lang="cs-CZ" altLang="en-US" sz="1600" u="none" dirty="0" err="1">
                <a:solidFill>
                  <a:schemeClr val="bg1"/>
                </a:solidFill>
                <a:latin typeface="Calibri" panose="020F0502020204030204" pitchFamily="34" charset="0"/>
              </a:rPr>
              <a:t>veröffentlicht</a:t>
            </a:r>
            <a:r>
              <a:rPr lang="de-DE" altLang="en-US" sz="1600" u="none" dirty="0">
                <a:solidFill>
                  <a:schemeClr val="bg1"/>
                </a:solidFill>
                <a:latin typeface="Calibri" panose="020F0502020204030204" pitchFamily="34" charset="0"/>
              </a:rPr>
              <a:t>.</a:t>
            </a:r>
          </a:p>
          <a:p>
            <a:pPr eaLnBrk="1" hangingPunct="1"/>
            <a:endParaRPr lang="de-DE" altLang="en-US" sz="1600" u="none" dirty="0">
              <a:solidFill>
                <a:schemeClr val="bg1"/>
              </a:solidFill>
              <a:latin typeface="Calibri" panose="020F0502020204030204" pitchFamily="34" charset="0"/>
            </a:endParaRPr>
          </a:p>
          <a:p>
            <a:pPr eaLnBrk="1" hangingPunct="1"/>
            <a:r>
              <a:rPr lang="de-DE" altLang="en-US" sz="1600" u="none" dirty="0">
                <a:solidFill>
                  <a:schemeClr val="bg1"/>
                </a:solidFill>
                <a:latin typeface="Calibri" panose="020F0502020204030204" pitchFamily="34" charset="0"/>
              </a:rPr>
              <a:t>Innerhalb des Pharmasegments sind wir </a:t>
            </a:r>
            <a:r>
              <a:rPr lang="cs-CZ" altLang="en-US" sz="1600" u="none" dirty="0" err="1">
                <a:solidFill>
                  <a:schemeClr val="bg1"/>
                </a:solidFill>
                <a:latin typeface="Calibri" panose="020F0502020204030204" pitchFamily="34" charset="0"/>
              </a:rPr>
              <a:t>zu</a:t>
            </a:r>
            <a:r>
              <a:rPr lang="cs-CZ" altLang="en-US" sz="1600" u="none" dirty="0">
                <a:solidFill>
                  <a:schemeClr val="bg1"/>
                </a:solidFill>
                <a:latin typeface="Calibri" panose="020F0502020204030204" pitchFamily="34" charset="0"/>
              </a:rPr>
              <a:t> </a:t>
            </a:r>
            <a:r>
              <a:rPr lang="cs-CZ" altLang="en-US" sz="1600" u="none" dirty="0" err="1">
                <a:solidFill>
                  <a:schemeClr val="bg1"/>
                </a:solidFill>
                <a:latin typeface="Calibri" panose="020F0502020204030204" pitchFamily="34" charset="0"/>
              </a:rPr>
              <a:t>einem</a:t>
            </a:r>
            <a:endParaRPr lang="de-DE" altLang="en-US" sz="1600" u="none" dirty="0">
              <a:solidFill>
                <a:schemeClr val="bg1"/>
              </a:solidFill>
              <a:latin typeface="Calibri" panose="020F0502020204030204" pitchFamily="34" charset="0"/>
            </a:endParaRPr>
          </a:p>
          <a:p>
            <a:pPr eaLnBrk="1" hangingPunct="1"/>
            <a:r>
              <a:rPr lang="de-DE" altLang="en-US" sz="1600" u="none" dirty="0">
                <a:solidFill>
                  <a:schemeClr val="bg1"/>
                </a:solidFill>
                <a:latin typeface="Calibri" panose="020F0502020204030204" pitchFamily="34" charset="0"/>
              </a:rPr>
              <a:t>von großen Apotheken empfohlene</a:t>
            </a:r>
            <a:r>
              <a:rPr lang="cs-CZ" altLang="en-US" sz="1600" u="none" dirty="0">
                <a:solidFill>
                  <a:schemeClr val="bg1"/>
                </a:solidFill>
                <a:latin typeface="Calibri" panose="020F0502020204030204" pitchFamily="34" charset="0"/>
              </a:rPr>
              <a:t>n</a:t>
            </a:r>
            <a:r>
              <a:rPr lang="de-DE" altLang="en-US" sz="1600" u="none" dirty="0">
                <a:solidFill>
                  <a:schemeClr val="bg1"/>
                </a:solidFill>
                <a:latin typeface="Calibri" panose="020F0502020204030204" pitchFamily="34" charset="0"/>
              </a:rPr>
              <a:t> Kollagen</a:t>
            </a:r>
            <a:r>
              <a:rPr lang="cs-CZ" altLang="en-US" sz="1600" u="none" dirty="0">
                <a:solidFill>
                  <a:schemeClr val="bg1"/>
                </a:solidFill>
                <a:latin typeface="Calibri" panose="020F0502020204030204" pitchFamily="34" charset="0"/>
              </a:rPr>
              <a:t> </a:t>
            </a:r>
            <a:r>
              <a:rPr lang="cs-CZ" altLang="en-US" sz="1600" u="none" dirty="0" err="1">
                <a:solidFill>
                  <a:schemeClr val="bg1"/>
                </a:solidFill>
                <a:latin typeface="Calibri" panose="020F0502020204030204" pitchFamily="34" charset="0"/>
              </a:rPr>
              <a:t>geworden</a:t>
            </a:r>
            <a:r>
              <a:rPr lang="de-DE" altLang="en-US" sz="1600" u="none" dirty="0">
                <a:solidFill>
                  <a:schemeClr val="bg1"/>
                </a:solidFill>
                <a:latin typeface="Calibri" panose="020F0502020204030204" pitchFamily="34" charset="0"/>
              </a:rPr>
              <a:t> (Dr. Max, </a:t>
            </a:r>
            <a:r>
              <a:rPr lang="de-DE" altLang="en-US" sz="1600" u="none" dirty="0" err="1">
                <a:solidFill>
                  <a:schemeClr val="bg1"/>
                </a:solidFill>
                <a:latin typeface="Calibri" panose="020F0502020204030204" pitchFamily="34" charset="0"/>
              </a:rPr>
              <a:t>Benu</a:t>
            </a:r>
            <a:r>
              <a:rPr lang="de-DE" altLang="en-US" sz="1600" u="none" dirty="0">
                <a:solidFill>
                  <a:schemeClr val="bg1"/>
                </a:solidFill>
                <a:latin typeface="Calibri" panose="020F0502020204030204" pitchFamily="34" charset="0"/>
              </a:rPr>
              <a:t>)</a:t>
            </a:r>
          </a:p>
          <a:p>
            <a:pPr eaLnBrk="1" hangingPunct="1"/>
            <a:endParaRPr lang="de-DE" altLang="en-US" sz="1600" u="none" dirty="0">
              <a:solidFill>
                <a:schemeClr val="bg1"/>
              </a:solidFill>
              <a:latin typeface="Calibri" panose="020F0502020204030204" pitchFamily="34" charset="0"/>
            </a:endParaRPr>
          </a:p>
          <a:p>
            <a:pPr eaLnBrk="1" hangingPunct="1"/>
            <a:r>
              <a:rPr lang="de-DE" altLang="en-US" sz="1600" u="none" dirty="0">
                <a:solidFill>
                  <a:schemeClr val="bg1"/>
                </a:solidFill>
                <a:latin typeface="Calibri" panose="020F0502020204030204" pitchFamily="34" charset="0"/>
              </a:rPr>
              <a:t>Wir arbeiten derzeit an Studien</a:t>
            </a:r>
            <a:r>
              <a:rPr lang="cs-CZ" altLang="en-US" sz="1600" u="none" dirty="0">
                <a:solidFill>
                  <a:schemeClr val="bg1"/>
                </a:solidFill>
                <a:latin typeface="Calibri" panose="020F0502020204030204" pitchFamily="34" charset="0"/>
              </a:rPr>
              <a:t> </a:t>
            </a:r>
            <a:r>
              <a:rPr lang="de-DE" altLang="en-US" sz="1600" u="none" dirty="0">
                <a:solidFill>
                  <a:schemeClr val="bg1"/>
                </a:solidFill>
                <a:latin typeface="Calibri" panose="020F0502020204030204" pitchFamily="34" charset="0"/>
              </a:rPr>
              <a:t>zur Überwachung der Hautelastizität und Feuchtigkeit.</a:t>
            </a:r>
            <a:r>
              <a:rPr lang="sk-SK" altLang="en-US" sz="1600" dirty="0">
                <a:latin typeface="Calibri" panose="020F0502020204030204" pitchFamily="34" charset="0"/>
              </a:rPr>
              <a:t> </a:t>
            </a:r>
          </a:p>
        </p:txBody>
      </p:sp>
      <p:grpSp>
        <p:nvGrpSpPr>
          <p:cNvPr id="25606" name="Group 21">
            <a:extLst>
              <a:ext uri="{FF2B5EF4-FFF2-40B4-BE49-F238E27FC236}">
                <a16:creationId xmlns:a16="http://schemas.microsoft.com/office/drawing/2014/main" id="{BF7E1813-FEFA-4F29-A52C-6858C426F7AF}"/>
              </a:ext>
            </a:extLst>
          </p:cNvPr>
          <p:cNvGrpSpPr>
            <a:grpSpLocks/>
          </p:cNvGrpSpPr>
          <p:nvPr/>
        </p:nvGrpSpPr>
        <p:grpSpPr bwMode="auto">
          <a:xfrm rot="-184086">
            <a:off x="5586413" y="787400"/>
            <a:ext cx="3059112" cy="5688013"/>
            <a:chOff x="3606" y="346"/>
            <a:chExt cx="1987" cy="3423"/>
          </a:xfrm>
        </p:grpSpPr>
        <p:pic>
          <p:nvPicPr>
            <p:cNvPr id="25607" name="Picture 19" descr="bedeker">
              <a:extLst>
                <a:ext uri="{FF2B5EF4-FFF2-40B4-BE49-F238E27FC236}">
                  <a16:creationId xmlns:a16="http://schemas.microsoft.com/office/drawing/2014/main" id="{6D819A96-991C-4900-8104-21AEE5394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9368">
              <a:off x="3606" y="2205"/>
              <a:ext cx="1135" cy="1564"/>
            </a:xfrm>
            <a:prstGeom prst="rect">
              <a:avLst/>
            </a:prstGeom>
            <a:noFill/>
            <a:ln w="9525">
              <a:solidFill>
                <a:srgbClr val="F2CB5C"/>
              </a:solidFill>
              <a:miter lim="800000"/>
              <a:headEnd/>
              <a:tailEnd/>
            </a:ln>
            <a:extLst>
              <a:ext uri="{909E8E84-426E-40DD-AFC4-6F175D3DCCD1}">
                <a14:hiddenFill xmlns:a14="http://schemas.microsoft.com/office/drawing/2010/main">
                  <a:solidFill>
                    <a:srgbClr val="FFFFFF"/>
                  </a:solidFill>
                </a14:hiddenFill>
              </a:ext>
            </a:extLst>
          </p:spPr>
        </p:pic>
        <p:pic>
          <p:nvPicPr>
            <p:cNvPr id="25608" name="Obrázok 1">
              <a:extLst>
                <a:ext uri="{FF2B5EF4-FFF2-40B4-BE49-F238E27FC236}">
                  <a16:creationId xmlns:a16="http://schemas.microsoft.com/office/drawing/2014/main" id="{BBA9E8D1-E81B-4CE5-A55A-0A780C4AF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9280">
              <a:off x="3833" y="346"/>
              <a:ext cx="1244" cy="1616"/>
            </a:xfrm>
            <a:prstGeom prst="rect">
              <a:avLst/>
            </a:prstGeom>
            <a:noFill/>
            <a:ln w="9525">
              <a:solidFill>
                <a:srgbClr val="F2CB5C"/>
              </a:solidFill>
              <a:miter lim="800000"/>
              <a:headEnd/>
              <a:tailEnd/>
            </a:ln>
            <a:extLst>
              <a:ext uri="{909E8E84-426E-40DD-AFC4-6F175D3DCCD1}">
                <a14:hiddenFill xmlns:a14="http://schemas.microsoft.com/office/drawing/2010/main">
                  <a:solidFill>
                    <a:srgbClr val="FFFFFF"/>
                  </a:solidFill>
                </a14:hiddenFill>
              </a:ext>
            </a:extLst>
          </p:spPr>
        </p:pic>
        <p:pic>
          <p:nvPicPr>
            <p:cNvPr id="25609" name="Obrázok 1">
              <a:extLst>
                <a:ext uri="{FF2B5EF4-FFF2-40B4-BE49-F238E27FC236}">
                  <a16:creationId xmlns:a16="http://schemas.microsoft.com/office/drawing/2014/main" id="{72E88255-78B7-4935-87B1-0C1452727D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76440">
              <a:off x="4316" y="1418"/>
              <a:ext cx="1277" cy="1445"/>
            </a:xfrm>
            <a:prstGeom prst="rect">
              <a:avLst/>
            </a:prstGeom>
            <a:noFill/>
            <a:ln w="9525">
              <a:solidFill>
                <a:srgbClr val="F2CB5C"/>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 descr="pozadie04">
            <a:extLst>
              <a:ext uri="{FF2B5EF4-FFF2-40B4-BE49-F238E27FC236}">
                <a16:creationId xmlns:a16="http://schemas.microsoft.com/office/drawing/2014/main" id="{AD77E91C-7C4E-4F9C-BA42-45C9880C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7">
            <a:extLst>
              <a:ext uri="{FF2B5EF4-FFF2-40B4-BE49-F238E27FC236}">
                <a16:creationId xmlns:a16="http://schemas.microsoft.com/office/drawing/2014/main" id="{9C987D87-EFA3-48E9-A02C-E556B31FF800}"/>
              </a:ext>
            </a:extLst>
          </p:cNvPr>
          <p:cNvSpPr txBox="1">
            <a:spLocks noChangeArrowheads="1"/>
          </p:cNvSpPr>
          <p:nvPr/>
        </p:nvSpPr>
        <p:spPr bwMode="auto">
          <a:xfrm>
            <a:off x="611560" y="739775"/>
            <a:ext cx="741484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b="1" u="none" dirty="0">
                <a:solidFill>
                  <a:srgbClr val="B6A86D"/>
                </a:solidFill>
                <a:latin typeface="Calibri" panose="020F0502020204030204" pitchFamily="34" charset="0"/>
              </a:rPr>
              <a:t>Kollagen, das Menschen wirklich hilft</a:t>
            </a:r>
            <a:endParaRPr lang="sk-SK" altLang="en-US" dirty="0">
              <a:solidFill>
                <a:srgbClr val="B6A86D"/>
              </a:solidFill>
              <a:latin typeface="Calibri" panose="020F0502020204030204" pitchFamily="34" charset="0"/>
            </a:endParaRPr>
          </a:p>
        </p:txBody>
      </p:sp>
      <p:sp>
        <p:nvSpPr>
          <p:cNvPr id="26627" name="Line 8">
            <a:extLst>
              <a:ext uri="{FF2B5EF4-FFF2-40B4-BE49-F238E27FC236}">
                <a16:creationId xmlns:a16="http://schemas.microsoft.com/office/drawing/2014/main" id="{32904FE0-0E27-43B1-B209-44F8933BFB06}"/>
              </a:ext>
            </a:extLst>
          </p:cNvPr>
          <p:cNvSpPr>
            <a:spLocks noChangeShapeType="1"/>
          </p:cNvSpPr>
          <p:nvPr/>
        </p:nvSpPr>
        <p:spPr bwMode="auto">
          <a:xfrm>
            <a:off x="0" y="1196975"/>
            <a:ext cx="6156325"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8" name="Text Box 11">
            <a:extLst>
              <a:ext uri="{FF2B5EF4-FFF2-40B4-BE49-F238E27FC236}">
                <a16:creationId xmlns:a16="http://schemas.microsoft.com/office/drawing/2014/main" id="{F8551B22-481A-4669-A44E-4109282A090F}"/>
              </a:ext>
            </a:extLst>
          </p:cNvPr>
          <p:cNvSpPr txBox="1">
            <a:spLocks noChangeArrowheads="1"/>
          </p:cNvSpPr>
          <p:nvPr/>
        </p:nvSpPr>
        <p:spPr bwMode="auto">
          <a:xfrm>
            <a:off x="611560" y="1557338"/>
            <a:ext cx="4680520" cy="419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a:lnSpc>
                <a:spcPct val="150000"/>
              </a:lnSpc>
            </a:pPr>
            <a:r>
              <a:rPr lang="de-DE" sz="1800" u="none" dirty="0">
                <a:solidFill>
                  <a:schemeClr val="bg1"/>
                </a:solidFill>
              </a:rPr>
              <a:t>Romana Ljubasová hat als Inhaberin der Marke auch ein Stück von sich selbst in die Unternehmensphilosophie eingebracht, die Idee der gegenseitigen Hilfe für andere. </a:t>
            </a:r>
            <a:br>
              <a:rPr lang="cs-CZ" sz="1800" u="none" dirty="0">
                <a:solidFill>
                  <a:schemeClr val="bg1"/>
                </a:solidFill>
              </a:rPr>
            </a:br>
            <a:r>
              <a:rPr lang="de-DE" sz="1800" u="none" dirty="0">
                <a:solidFill>
                  <a:schemeClr val="bg1"/>
                </a:solidFill>
              </a:rPr>
              <a:t>Aus diesem Grund unterstützt Inca Collagen DEBRA, eine Patientenorganisation, die die Schmetterlings</a:t>
            </a:r>
            <a:r>
              <a:rPr lang="cs-CZ" sz="1800" u="none" dirty="0" err="1">
                <a:solidFill>
                  <a:schemeClr val="bg1"/>
                </a:solidFill>
              </a:rPr>
              <a:t>krankheits</a:t>
            </a:r>
            <a:r>
              <a:rPr lang="de-DE" sz="1800" u="none" dirty="0" err="1">
                <a:solidFill>
                  <a:schemeClr val="bg1"/>
                </a:solidFill>
              </a:rPr>
              <a:t>gemeinschaft</a:t>
            </a:r>
            <a:r>
              <a:rPr lang="de-DE" sz="1800" u="none" dirty="0">
                <a:solidFill>
                  <a:schemeClr val="bg1"/>
                </a:solidFill>
              </a:rPr>
              <a:t> unterstützt, </a:t>
            </a:r>
            <a:r>
              <a:rPr lang="cs-CZ" sz="1800" u="none" dirty="0" err="1">
                <a:solidFill>
                  <a:schemeClr val="bg1"/>
                </a:solidFill>
              </a:rPr>
              <a:t>weiter</a:t>
            </a:r>
            <a:r>
              <a:rPr lang="cs-CZ" sz="1800" u="none" dirty="0">
                <a:solidFill>
                  <a:schemeClr val="bg1"/>
                </a:solidFill>
              </a:rPr>
              <a:t> </a:t>
            </a:r>
            <a:r>
              <a:rPr lang="de-DE" sz="1800" u="none" dirty="0">
                <a:solidFill>
                  <a:schemeClr val="bg1"/>
                </a:solidFill>
              </a:rPr>
              <a:t>das Animal Freedom </a:t>
            </a:r>
            <a:r>
              <a:rPr lang="de-DE" sz="1800" u="none" dirty="0" err="1">
                <a:solidFill>
                  <a:schemeClr val="bg1"/>
                </a:solidFill>
              </a:rPr>
              <a:t>Shelter</a:t>
            </a:r>
            <a:r>
              <a:rPr lang="de-DE" sz="1800" u="none" dirty="0">
                <a:solidFill>
                  <a:schemeClr val="bg1"/>
                </a:solidFill>
              </a:rPr>
              <a:t> sowie </a:t>
            </a:r>
            <a:r>
              <a:rPr lang="cs-CZ" sz="1800" u="none" dirty="0" err="1">
                <a:solidFill>
                  <a:schemeClr val="bg1"/>
                </a:solidFill>
              </a:rPr>
              <a:t>Hippotherapie</a:t>
            </a:r>
            <a:r>
              <a:rPr lang="cs-CZ" sz="1800" u="none" dirty="0">
                <a:solidFill>
                  <a:schemeClr val="bg1"/>
                </a:solidFill>
              </a:rPr>
              <a:t> </a:t>
            </a:r>
            <a:r>
              <a:rPr lang="cs-CZ" sz="1800" u="none" dirty="0" err="1">
                <a:solidFill>
                  <a:schemeClr val="bg1"/>
                </a:solidFill>
              </a:rPr>
              <a:t>für</a:t>
            </a:r>
            <a:r>
              <a:rPr lang="cs-CZ" sz="1800" u="none" dirty="0">
                <a:solidFill>
                  <a:schemeClr val="bg1"/>
                </a:solidFill>
              </a:rPr>
              <a:t> </a:t>
            </a:r>
            <a:r>
              <a:rPr lang="de-DE" sz="1800" u="none" dirty="0">
                <a:solidFill>
                  <a:schemeClr val="bg1"/>
                </a:solidFill>
              </a:rPr>
              <a:t>behinderte Patienten mit Dawn-Syndrom.</a:t>
            </a:r>
            <a:endParaRPr lang="sk-SK" sz="1800" u="none" dirty="0">
              <a:solidFill>
                <a:schemeClr val="bg1"/>
              </a:solidFill>
            </a:endParaRPr>
          </a:p>
        </p:txBody>
      </p:sp>
      <p:pic>
        <p:nvPicPr>
          <p:cNvPr id="3" name="Obrázek 2" descr="Obsah obrázku exteriér, plot, osoba, muž&#10;&#10;Popis byl vytvořen automaticky">
            <a:extLst>
              <a:ext uri="{FF2B5EF4-FFF2-40B4-BE49-F238E27FC236}">
                <a16:creationId xmlns:a16="http://schemas.microsoft.com/office/drawing/2014/main" id="{71F99E45-FE02-4AD8-8EC4-26719651C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1" y="1227436"/>
            <a:ext cx="2734319" cy="2055549"/>
          </a:xfrm>
          <a:prstGeom prst="rect">
            <a:avLst/>
          </a:prstGeom>
        </p:spPr>
      </p:pic>
      <p:pic>
        <p:nvPicPr>
          <p:cNvPr id="5" name="Obrázek 4" descr="Obsah obrázku exteriér, kůň, savci, zvíře&#10;&#10;Popis byl vytvořen automaticky">
            <a:extLst>
              <a:ext uri="{FF2B5EF4-FFF2-40B4-BE49-F238E27FC236}">
                <a16:creationId xmlns:a16="http://schemas.microsoft.com/office/drawing/2014/main" id="{3F9CDAE2-B995-4CC0-9B7C-FD2D080E5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3501008"/>
            <a:ext cx="3384376" cy="2026648"/>
          </a:xfrm>
          <a:prstGeom prst="rect">
            <a:avLst/>
          </a:prstGeom>
        </p:spPr>
      </p:pic>
    </p:spTree>
    <p:extLst>
      <p:ext uri="{BB962C8B-B14F-4D97-AF65-F5344CB8AC3E}">
        <p14:creationId xmlns:p14="http://schemas.microsoft.com/office/powerpoint/2010/main" val="519061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 descr="pozadie04">
            <a:extLst>
              <a:ext uri="{FF2B5EF4-FFF2-40B4-BE49-F238E27FC236}">
                <a16:creationId xmlns:a16="http://schemas.microsoft.com/office/drawing/2014/main" id="{AD77E91C-7C4E-4F9C-BA42-45C9880C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17140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7">
            <a:extLst>
              <a:ext uri="{FF2B5EF4-FFF2-40B4-BE49-F238E27FC236}">
                <a16:creationId xmlns:a16="http://schemas.microsoft.com/office/drawing/2014/main" id="{9C987D87-EFA3-48E9-A02C-E556B31FF800}"/>
              </a:ext>
            </a:extLst>
          </p:cNvPr>
          <p:cNvSpPr txBox="1">
            <a:spLocks noChangeArrowheads="1"/>
          </p:cNvSpPr>
          <p:nvPr/>
        </p:nvSpPr>
        <p:spPr bwMode="auto">
          <a:xfrm>
            <a:off x="827584" y="637519"/>
            <a:ext cx="6767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Testimonials</a:t>
            </a:r>
            <a:endParaRPr lang="sk-SK" altLang="en-US" dirty="0">
              <a:solidFill>
                <a:srgbClr val="B6A86D"/>
              </a:solidFill>
              <a:latin typeface="Calibri" panose="020F0502020204030204" pitchFamily="34" charset="0"/>
            </a:endParaRPr>
          </a:p>
        </p:txBody>
      </p:sp>
      <p:sp>
        <p:nvSpPr>
          <p:cNvPr id="26627" name="Line 8">
            <a:extLst>
              <a:ext uri="{FF2B5EF4-FFF2-40B4-BE49-F238E27FC236}">
                <a16:creationId xmlns:a16="http://schemas.microsoft.com/office/drawing/2014/main" id="{32904FE0-0E27-43B1-B209-44F8933BFB06}"/>
              </a:ext>
            </a:extLst>
          </p:cNvPr>
          <p:cNvSpPr>
            <a:spLocks noChangeShapeType="1"/>
          </p:cNvSpPr>
          <p:nvPr/>
        </p:nvSpPr>
        <p:spPr bwMode="auto">
          <a:xfrm>
            <a:off x="0" y="1196975"/>
            <a:ext cx="6156325"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8" name="Text Box 11">
            <a:extLst>
              <a:ext uri="{FF2B5EF4-FFF2-40B4-BE49-F238E27FC236}">
                <a16:creationId xmlns:a16="http://schemas.microsoft.com/office/drawing/2014/main" id="{F8551B22-481A-4669-A44E-4109282A090F}"/>
              </a:ext>
            </a:extLst>
          </p:cNvPr>
          <p:cNvSpPr txBox="1">
            <a:spLocks noChangeArrowheads="1"/>
          </p:cNvSpPr>
          <p:nvPr/>
        </p:nvSpPr>
        <p:spPr bwMode="auto">
          <a:xfrm>
            <a:off x="2468508" y="1451746"/>
            <a:ext cx="6351964"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r>
              <a:rPr lang="de-DE" sz="1400" u="none" dirty="0">
                <a:solidFill>
                  <a:schemeClr val="bg1"/>
                </a:solidFill>
              </a:rPr>
              <a:t>Paula: Bisher habe ich zweite Packungen </a:t>
            </a:r>
            <a:r>
              <a:rPr lang="de-DE" sz="1400" u="none" dirty="0" err="1">
                <a:solidFill>
                  <a:schemeClr val="bg1"/>
                </a:solidFill>
              </a:rPr>
              <a:t>ver</a:t>
            </a:r>
            <a:r>
              <a:rPr lang="cs-CZ" sz="1400" u="none" dirty="0" err="1">
                <a:solidFill>
                  <a:schemeClr val="bg1"/>
                </a:solidFill>
              </a:rPr>
              <a:t>brauch</a:t>
            </a:r>
            <a:r>
              <a:rPr lang="de-DE" sz="1400" u="none" dirty="0">
                <a:solidFill>
                  <a:schemeClr val="bg1"/>
                </a:solidFill>
              </a:rPr>
              <a:t>t und bin äußerst zufrieden damit. Ich kann jetzt Ergebnisse sehen - meine Haut ist </a:t>
            </a:r>
            <a:r>
              <a:rPr lang="cs-CZ" sz="1400" u="none" dirty="0" err="1">
                <a:solidFill>
                  <a:schemeClr val="bg1"/>
                </a:solidFill>
              </a:rPr>
              <a:t>strahlender</a:t>
            </a:r>
            <a:r>
              <a:rPr lang="de-DE" sz="1400" u="none" dirty="0">
                <a:solidFill>
                  <a:schemeClr val="bg1"/>
                </a:solidFill>
              </a:rPr>
              <a:t> und straffer, </a:t>
            </a:r>
            <a:r>
              <a:rPr lang="cs-CZ" sz="1400" u="none" dirty="0" err="1">
                <a:solidFill>
                  <a:schemeClr val="bg1"/>
                </a:solidFill>
              </a:rPr>
              <a:t>mit</a:t>
            </a:r>
            <a:r>
              <a:rPr lang="cs-CZ" sz="1400" u="none" dirty="0">
                <a:solidFill>
                  <a:schemeClr val="bg1"/>
                </a:solidFill>
              </a:rPr>
              <a:t> </a:t>
            </a:r>
            <a:r>
              <a:rPr lang="de-DE" sz="1400" u="none" dirty="0">
                <a:solidFill>
                  <a:schemeClr val="bg1"/>
                </a:solidFill>
              </a:rPr>
              <a:t>weniger Falten und andere</a:t>
            </a:r>
            <a:r>
              <a:rPr lang="cs-CZ" sz="1400" u="none" dirty="0">
                <a:solidFill>
                  <a:schemeClr val="bg1"/>
                </a:solidFill>
              </a:rPr>
              <a:t>r</a:t>
            </a:r>
            <a:r>
              <a:rPr lang="de-DE" sz="1400" u="none" dirty="0">
                <a:solidFill>
                  <a:schemeClr val="bg1"/>
                </a:solidFill>
              </a:rPr>
              <a:t> Unvollkommenheiten. Zunächst habe ich es wegen Haarausfall und schlechter </a:t>
            </a:r>
            <a:r>
              <a:rPr lang="cs-CZ" sz="1400" u="none" dirty="0" err="1">
                <a:solidFill>
                  <a:schemeClr val="bg1"/>
                </a:solidFill>
              </a:rPr>
              <a:t>Haarq</a:t>
            </a:r>
            <a:r>
              <a:rPr lang="de-DE" sz="1400" u="none" dirty="0" err="1">
                <a:solidFill>
                  <a:schemeClr val="bg1"/>
                </a:solidFill>
              </a:rPr>
              <a:t>ualität</a:t>
            </a:r>
            <a:r>
              <a:rPr lang="de-DE" sz="1400" u="none" dirty="0">
                <a:solidFill>
                  <a:schemeClr val="bg1"/>
                </a:solidFill>
              </a:rPr>
              <a:t> verwendet. Selbst nach so kurzer Zeit verdichteten sich meine Haare und hörten auf zu brechen. Nach drei Kindern habe ich verschiedene Vitamine, </a:t>
            </a:r>
            <a:r>
              <a:rPr lang="de-DE" sz="1400" u="none" dirty="0" err="1">
                <a:solidFill>
                  <a:schemeClr val="bg1"/>
                </a:solidFill>
              </a:rPr>
              <a:t>Haarw</a:t>
            </a:r>
            <a:r>
              <a:rPr lang="cs-CZ" sz="1400" u="none" dirty="0">
                <a:solidFill>
                  <a:schemeClr val="bg1"/>
                </a:solidFill>
              </a:rPr>
              <a:t>ä</a:t>
            </a:r>
            <a:r>
              <a:rPr lang="de-DE" sz="1400" u="none" dirty="0" err="1">
                <a:solidFill>
                  <a:schemeClr val="bg1"/>
                </a:solidFill>
              </a:rPr>
              <a:t>sser</a:t>
            </a:r>
            <a:r>
              <a:rPr lang="de-DE" sz="1400" u="none" dirty="0">
                <a:solidFill>
                  <a:schemeClr val="bg1"/>
                </a:solidFill>
              </a:rPr>
              <a:t> und verschiedene Shampoos verwendet, aber Inca Collagen hat mir geholfen. Der Vorteil ist auch</a:t>
            </a:r>
            <a:r>
              <a:rPr lang="cs-CZ" sz="1400" u="none" dirty="0">
                <a:solidFill>
                  <a:schemeClr val="bg1"/>
                </a:solidFill>
              </a:rPr>
              <a:t>, </a:t>
            </a:r>
            <a:r>
              <a:rPr lang="cs-CZ" sz="1400" u="none" dirty="0" err="1">
                <a:solidFill>
                  <a:schemeClr val="bg1"/>
                </a:solidFill>
              </a:rPr>
              <a:t>dass</a:t>
            </a:r>
            <a:r>
              <a:rPr lang="cs-CZ" sz="1400" u="none" dirty="0">
                <a:solidFill>
                  <a:schemeClr val="bg1"/>
                </a:solidFill>
              </a:rPr>
              <a:t> man es</a:t>
            </a:r>
            <a:r>
              <a:rPr lang="de-DE" sz="1400" u="none" dirty="0">
                <a:solidFill>
                  <a:schemeClr val="bg1"/>
                </a:solidFill>
              </a:rPr>
              <a:t> einfach zu jeder Tageszeit in ein</a:t>
            </a:r>
            <a:r>
              <a:rPr lang="cs-CZ" sz="1400" u="none" dirty="0" err="1">
                <a:solidFill>
                  <a:schemeClr val="bg1"/>
                </a:solidFill>
              </a:rPr>
              <a:t>em</a:t>
            </a:r>
            <a:r>
              <a:rPr lang="de-DE" sz="1400" u="none" dirty="0">
                <a:solidFill>
                  <a:schemeClr val="bg1"/>
                </a:solidFill>
              </a:rPr>
              <a:t> Glas Wasser zu </a:t>
            </a:r>
            <a:r>
              <a:rPr lang="cs-CZ" sz="1400" u="none" dirty="0" err="1">
                <a:solidFill>
                  <a:schemeClr val="bg1"/>
                </a:solidFill>
              </a:rPr>
              <a:t>sich</a:t>
            </a:r>
            <a:r>
              <a:rPr lang="cs-CZ" sz="1400" u="none" dirty="0">
                <a:solidFill>
                  <a:schemeClr val="bg1"/>
                </a:solidFill>
              </a:rPr>
              <a:t> </a:t>
            </a:r>
            <a:r>
              <a:rPr lang="cs-CZ" sz="1400" u="none" dirty="0" err="1">
                <a:solidFill>
                  <a:schemeClr val="bg1"/>
                </a:solidFill>
              </a:rPr>
              <a:t>nehmen</a:t>
            </a:r>
            <a:r>
              <a:rPr lang="cs-CZ" sz="1400" u="none" dirty="0">
                <a:solidFill>
                  <a:schemeClr val="bg1"/>
                </a:solidFill>
              </a:rPr>
              <a:t> kann</a:t>
            </a:r>
            <a:r>
              <a:rPr lang="de-DE" sz="1400" u="none" dirty="0">
                <a:solidFill>
                  <a:schemeClr val="bg1"/>
                </a:solidFill>
              </a:rPr>
              <a:t>. Natürlich werde ich </a:t>
            </a:r>
            <a:r>
              <a:rPr lang="cs-CZ" sz="1400" u="none" dirty="0">
                <a:solidFill>
                  <a:schemeClr val="bg1"/>
                </a:solidFill>
              </a:rPr>
              <a:t>es </a:t>
            </a:r>
            <a:r>
              <a:rPr lang="de-DE" sz="1400" u="none" dirty="0">
                <a:solidFill>
                  <a:schemeClr val="bg1"/>
                </a:solidFill>
              </a:rPr>
              <a:t>weiterhin verwenden und ich kann es nur empfehlen.</a:t>
            </a:r>
          </a:p>
          <a:p>
            <a:endParaRPr lang="de-DE" sz="1400" u="none" dirty="0">
              <a:solidFill>
                <a:schemeClr val="bg1"/>
              </a:solidFill>
            </a:endParaRPr>
          </a:p>
          <a:p>
            <a:endParaRPr lang="de-DE" sz="1400" u="none" dirty="0">
              <a:solidFill>
                <a:schemeClr val="bg1"/>
              </a:solidFill>
            </a:endParaRPr>
          </a:p>
          <a:p>
            <a:r>
              <a:rPr lang="de-DE" sz="1400" u="none" dirty="0">
                <a:solidFill>
                  <a:schemeClr val="bg1"/>
                </a:solidFill>
              </a:rPr>
              <a:t>Karolina </a:t>
            </a:r>
            <a:r>
              <a:rPr lang="de-DE" sz="1400" u="none" dirty="0" err="1">
                <a:solidFill>
                  <a:schemeClr val="bg1"/>
                </a:solidFill>
              </a:rPr>
              <a:t>Chomistek</a:t>
            </a:r>
            <a:r>
              <a:rPr lang="de-DE" sz="1400" u="none" dirty="0">
                <a:solidFill>
                  <a:schemeClr val="bg1"/>
                </a:solidFill>
              </a:rPr>
              <a:t>: Supermodel</a:t>
            </a:r>
          </a:p>
          <a:p>
            <a:endParaRPr lang="de-DE" sz="1400" u="none" dirty="0">
              <a:solidFill>
                <a:schemeClr val="bg1"/>
              </a:solidFill>
            </a:endParaRPr>
          </a:p>
          <a:p>
            <a:r>
              <a:rPr lang="de-DE" sz="1400" u="none" dirty="0">
                <a:solidFill>
                  <a:schemeClr val="bg1"/>
                </a:solidFill>
              </a:rPr>
              <a:t>Ich benutze Inca Collagen seit langer Zeit und </a:t>
            </a:r>
            <a:r>
              <a:rPr lang="cs-CZ" sz="1400" u="none" dirty="0" err="1">
                <a:solidFill>
                  <a:schemeClr val="bg1"/>
                </a:solidFill>
              </a:rPr>
              <a:t>seither</a:t>
            </a:r>
            <a:r>
              <a:rPr lang="cs-CZ" sz="1400" u="none" dirty="0">
                <a:solidFill>
                  <a:schemeClr val="bg1"/>
                </a:solidFill>
              </a:rPr>
              <a:t> </a:t>
            </a:r>
            <a:r>
              <a:rPr lang="cs-CZ" sz="1400" u="none" dirty="0" err="1">
                <a:solidFill>
                  <a:schemeClr val="bg1"/>
                </a:solidFill>
              </a:rPr>
              <a:t>ist</a:t>
            </a:r>
            <a:r>
              <a:rPr lang="cs-CZ" sz="1400" u="none" dirty="0">
                <a:solidFill>
                  <a:schemeClr val="bg1"/>
                </a:solidFill>
              </a:rPr>
              <a:t> es </a:t>
            </a:r>
            <a:r>
              <a:rPr lang="cs-CZ" sz="1400" u="none" dirty="0" err="1">
                <a:solidFill>
                  <a:schemeClr val="bg1"/>
                </a:solidFill>
              </a:rPr>
              <a:t>aus</a:t>
            </a:r>
            <a:r>
              <a:rPr lang="cs-CZ" sz="1400" u="none" dirty="0">
                <a:solidFill>
                  <a:schemeClr val="bg1"/>
                </a:solidFill>
              </a:rPr>
              <a:t> </a:t>
            </a:r>
            <a:r>
              <a:rPr lang="cs-CZ" sz="1400" u="none" dirty="0" err="1">
                <a:solidFill>
                  <a:schemeClr val="bg1"/>
                </a:solidFill>
              </a:rPr>
              <a:t>mit</a:t>
            </a:r>
            <a:r>
              <a:rPr lang="cs-CZ" sz="1400" u="none" dirty="0">
                <a:solidFill>
                  <a:schemeClr val="bg1"/>
                </a:solidFill>
              </a:rPr>
              <a:t> </a:t>
            </a:r>
            <a:r>
              <a:rPr lang="cs-CZ" sz="1400" u="none" dirty="0" err="1">
                <a:solidFill>
                  <a:schemeClr val="bg1"/>
                </a:solidFill>
              </a:rPr>
              <a:t>Haarausfall</a:t>
            </a:r>
            <a:r>
              <a:rPr lang="cs-CZ" sz="1400" u="none" dirty="0">
                <a:solidFill>
                  <a:schemeClr val="bg1"/>
                </a:solidFill>
              </a:rPr>
              <a:t>. </a:t>
            </a:r>
            <a:r>
              <a:rPr lang="cs-CZ" sz="1400" u="none" dirty="0" err="1">
                <a:solidFill>
                  <a:schemeClr val="bg1"/>
                </a:solidFill>
              </a:rPr>
              <a:t>Auch</a:t>
            </a:r>
            <a:r>
              <a:rPr lang="cs-CZ" sz="1400" u="none" dirty="0">
                <a:solidFill>
                  <a:schemeClr val="bg1"/>
                </a:solidFill>
              </a:rPr>
              <a:t> </a:t>
            </a:r>
            <a:r>
              <a:rPr lang="cs-CZ" sz="1400" u="none" dirty="0" err="1">
                <a:solidFill>
                  <a:schemeClr val="bg1"/>
                </a:solidFill>
              </a:rPr>
              <a:t>habe</a:t>
            </a:r>
            <a:r>
              <a:rPr lang="cs-CZ" sz="1400" u="none" dirty="0">
                <a:solidFill>
                  <a:schemeClr val="bg1"/>
                </a:solidFill>
              </a:rPr>
              <a:t> </a:t>
            </a:r>
            <a:r>
              <a:rPr lang="cs-CZ" sz="1400" u="none" dirty="0" err="1">
                <a:solidFill>
                  <a:schemeClr val="bg1"/>
                </a:solidFill>
              </a:rPr>
              <a:t>ich</a:t>
            </a:r>
            <a:r>
              <a:rPr lang="cs-CZ" sz="1400" u="none" dirty="0">
                <a:solidFill>
                  <a:schemeClr val="bg1"/>
                </a:solidFill>
              </a:rPr>
              <a:t> </a:t>
            </a:r>
            <a:r>
              <a:rPr lang="de-DE" sz="1400" u="none" dirty="0">
                <a:solidFill>
                  <a:schemeClr val="bg1"/>
                </a:solidFill>
              </a:rPr>
              <a:t>das Gefühl, dass sich </a:t>
            </a:r>
            <a:r>
              <a:rPr lang="cs-CZ" sz="1400" u="none" dirty="0" err="1">
                <a:solidFill>
                  <a:schemeClr val="bg1"/>
                </a:solidFill>
              </a:rPr>
              <a:t>die</a:t>
            </a:r>
            <a:r>
              <a:rPr lang="cs-CZ" sz="1400" u="none" dirty="0">
                <a:solidFill>
                  <a:schemeClr val="bg1"/>
                </a:solidFill>
              </a:rPr>
              <a:t> </a:t>
            </a:r>
            <a:r>
              <a:rPr lang="cs-CZ" sz="1400" u="none" dirty="0" err="1">
                <a:solidFill>
                  <a:schemeClr val="bg1"/>
                </a:solidFill>
              </a:rPr>
              <a:t>Qualität</a:t>
            </a:r>
            <a:r>
              <a:rPr lang="cs-CZ" sz="1400" u="none" dirty="0">
                <a:solidFill>
                  <a:schemeClr val="bg1"/>
                </a:solidFill>
              </a:rPr>
              <a:t> </a:t>
            </a:r>
            <a:r>
              <a:rPr lang="cs-CZ" sz="1400" u="none" dirty="0" err="1">
                <a:solidFill>
                  <a:schemeClr val="bg1"/>
                </a:solidFill>
              </a:rPr>
              <a:t>meiner</a:t>
            </a:r>
            <a:r>
              <a:rPr lang="cs-CZ" sz="1400" u="none" dirty="0">
                <a:solidFill>
                  <a:schemeClr val="bg1"/>
                </a:solidFill>
              </a:rPr>
              <a:t> </a:t>
            </a:r>
            <a:r>
              <a:rPr lang="cs-CZ" sz="1400" u="none" dirty="0" err="1">
                <a:solidFill>
                  <a:schemeClr val="bg1"/>
                </a:solidFill>
              </a:rPr>
              <a:t>Haut</a:t>
            </a:r>
            <a:r>
              <a:rPr lang="cs-CZ" sz="1400" u="none" dirty="0">
                <a:solidFill>
                  <a:schemeClr val="bg1"/>
                </a:solidFill>
              </a:rPr>
              <a:t> </a:t>
            </a:r>
            <a:r>
              <a:rPr lang="de-DE" sz="1400" u="none" dirty="0">
                <a:solidFill>
                  <a:schemeClr val="bg1"/>
                </a:solidFill>
              </a:rPr>
              <a:t>verbessert hat. </a:t>
            </a:r>
            <a:r>
              <a:rPr lang="cs-CZ" sz="1400" u="none" dirty="0">
                <a:solidFill>
                  <a:schemeClr val="bg1"/>
                </a:solidFill>
              </a:rPr>
              <a:t>Mein </a:t>
            </a:r>
            <a:r>
              <a:rPr lang="cs-CZ" sz="1400" u="none" dirty="0" err="1">
                <a:solidFill>
                  <a:schemeClr val="bg1"/>
                </a:solidFill>
              </a:rPr>
              <a:t>Helissa</a:t>
            </a:r>
            <a:r>
              <a:rPr lang="cs-CZ" sz="1400" u="none" dirty="0">
                <a:solidFill>
                  <a:schemeClr val="bg1"/>
                </a:solidFill>
              </a:rPr>
              <a:t>-</a:t>
            </a:r>
            <a:r>
              <a:rPr lang="cs-CZ" sz="1400" u="none" dirty="0" err="1">
                <a:solidFill>
                  <a:schemeClr val="bg1"/>
                </a:solidFill>
              </a:rPr>
              <a:t>Kollagen</a:t>
            </a:r>
            <a:r>
              <a:rPr lang="cs-CZ" sz="1400" u="none" dirty="0">
                <a:solidFill>
                  <a:schemeClr val="bg1"/>
                </a:solidFill>
              </a:rPr>
              <a:t>-Drink</a:t>
            </a:r>
            <a:r>
              <a:rPr lang="de-DE" sz="1400" u="none" dirty="0">
                <a:solidFill>
                  <a:schemeClr val="bg1"/>
                </a:solidFill>
              </a:rPr>
              <a:t> ist Teil meines täglichen Morgenrituals.</a:t>
            </a:r>
          </a:p>
          <a:p>
            <a:endParaRPr lang="sk-SK" sz="1400" u="none" dirty="0">
              <a:solidFill>
                <a:schemeClr val="bg1"/>
              </a:solidFill>
            </a:endParaRPr>
          </a:p>
        </p:txBody>
      </p:sp>
      <p:pic>
        <p:nvPicPr>
          <p:cNvPr id="4" name="Obrázek 3" descr="Obsah obrázku osoba, stůl, interiér, vsedě&#10;&#10;Popis byl vytvořen automaticky">
            <a:extLst>
              <a:ext uri="{FF2B5EF4-FFF2-40B4-BE49-F238E27FC236}">
                <a16:creationId xmlns:a16="http://schemas.microsoft.com/office/drawing/2014/main" id="{7696275E-D143-4F7D-B51B-33CDB9DC4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516737"/>
            <a:ext cx="1555595" cy="2074126"/>
          </a:xfrm>
          <a:prstGeom prst="rect">
            <a:avLst/>
          </a:prstGeom>
        </p:spPr>
      </p:pic>
      <p:pic>
        <p:nvPicPr>
          <p:cNvPr id="6" name="Obrázek 5" descr="Obsah obrázku osoba, žena, interiér, držení&#10;&#10;Popis byl vytvořen automaticky">
            <a:extLst>
              <a:ext uri="{FF2B5EF4-FFF2-40B4-BE49-F238E27FC236}">
                <a16:creationId xmlns:a16="http://schemas.microsoft.com/office/drawing/2014/main" id="{F8E6696C-ABF5-43A2-9EBB-51AD4B6E6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1384110"/>
            <a:ext cx="1483587" cy="1990480"/>
          </a:xfrm>
          <a:prstGeom prst="rect">
            <a:avLst/>
          </a:prstGeom>
        </p:spPr>
      </p:pic>
    </p:spTree>
    <p:extLst>
      <p:ext uri="{BB962C8B-B14F-4D97-AF65-F5344CB8AC3E}">
        <p14:creationId xmlns:p14="http://schemas.microsoft.com/office/powerpoint/2010/main" val="376351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 descr="pozadie04">
            <a:extLst>
              <a:ext uri="{FF2B5EF4-FFF2-40B4-BE49-F238E27FC236}">
                <a16:creationId xmlns:a16="http://schemas.microsoft.com/office/drawing/2014/main" id="{AD77E91C-7C4E-4F9C-BA42-45C9880C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7">
            <a:extLst>
              <a:ext uri="{FF2B5EF4-FFF2-40B4-BE49-F238E27FC236}">
                <a16:creationId xmlns:a16="http://schemas.microsoft.com/office/drawing/2014/main" id="{9C987D87-EFA3-48E9-A02C-E556B31FF800}"/>
              </a:ext>
            </a:extLst>
          </p:cNvPr>
          <p:cNvSpPr txBox="1">
            <a:spLocks noChangeArrowheads="1"/>
          </p:cNvSpPr>
          <p:nvPr/>
        </p:nvSpPr>
        <p:spPr bwMode="auto">
          <a:xfrm>
            <a:off x="827584" y="637519"/>
            <a:ext cx="6767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b="1" u="none" dirty="0">
                <a:solidFill>
                  <a:srgbClr val="B6A86D"/>
                </a:solidFill>
                <a:latin typeface="Calibri" panose="020F0502020204030204" pitchFamily="34" charset="0"/>
              </a:rPr>
              <a:t>Kollagen auch für Tiere</a:t>
            </a:r>
            <a:endParaRPr lang="sk-SK" altLang="en-US" dirty="0">
              <a:solidFill>
                <a:srgbClr val="B6A86D"/>
              </a:solidFill>
              <a:latin typeface="Calibri" panose="020F0502020204030204" pitchFamily="34" charset="0"/>
            </a:endParaRPr>
          </a:p>
        </p:txBody>
      </p:sp>
      <p:sp>
        <p:nvSpPr>
          <p:cNvPr id="26627" name="Line 8">
            <a:extLst>
              <a:ext uri="{FF2B5EF4-FFF2-40B4-BE49-F238E27FC236}">
                <a16:creationId xmlns:a16="http://schemas.microsoft.com/office/drawing/2014/main" id="{32904FE0-0E27-43B1-B209-44F8933BFB06}"/>
              </a:ext>
            </a:extLst>
          </p:cNvPr>
          <p:cNvSpPr>
            <a:spLocks noChangeShapeType="1"/>
          </p:cNvSpPr>
          <p:nvPr/>
        </p:nvSpPr>
        <p:spPr bwMode="auto">
          <a:xfrm>
            <a:off x="0" y="1196975"/>
            <a:ext cx="6156325"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8" name="Text Box 11">
            <a:extLst>
              <a:ext uri="{FF2B5EF4-FFF2-40B4-BE49-F238E27FC236}">
                <a16:creationId xmlns:a16="http://schemas.microsoft.com/office/drawing/2014/main" id="{F8551B22-481A-4669-A44E-4109282A090F}"/>
              </a:ext>
            </a:extLst>
          </p:cNvPr>
          <p:cNvSpPr txBox="1">
            <a:spLocks noChangeArrowheads="1"/>
          </p:cNvSpPr>
          <p:nvPr/>
        </p:nvSpPr>
        <p:spPr bwMode="auto">
          <a:xfrm>
            <a:off x="2915816" y="1557338"/>
            <a:ext cx="5400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endParaRPr lang="de-DE" sz="1600" u="none" dirty="0">
              <a:solidFill>
                <a:schemeClr val="bg1"/>
              </a:solidFill>
            </a:endParaRPr>
          </a:p>
          <a:p>
            <a:r>
              <a:rPr lang="de-DE" sz="1600" u="none" dirty="0">
                <a:solidFill>
                  <a:schemeClr val="bg1"/>
                </a:solidFill>
              </a:rPr>
              <a:t>Tiere leiden auch unter einem Mangel an diesem essentiellen Protein. Die Vorteile einer regelmäßigen </a:t>
            </a:r>
            <a:r>
              <a:rPr lang="cs-CZ" sz="1600" u="none" dirty="0" err="1">
                <a:solidFill>
                  <a:schemeClr val="bg1"/>
                </a:solidFill>
              </a:rPr>
              <a:t>Ergänzun</a:t>
            </a:r>
            <a:r>
              <a:rPr lang="de-DE" sz="1600" u="none" dirty="0">
                <a:solidFill>
                  <a:schemeClr val="bg1"/>
                </a:solidFill>
              </a:rPr>
              <a:t>g von hochwertigem bioaktivem Kollagen </a:t>
            </a:r>
            <a:r>
              <a:rPr lang="cs-CZ" sz="1600" u="none" dirty="0" err="1">
                <a:solidFill>
                  <a:schemeClr val="bg1"/>
                </a:solidFill>
              </a:rPr>
              <a:t>werden</a:t>
            </a:r>
            <a:r>
              <a:rPr lang="de-DE" sz="1600" u="none" dirty="0">
                <a:solidFill>
                  <a:schemeClr val="bg1"/>
                </a:solidFill>
              </a:rPr>
              <a:t> Ihre Haustiere </a:t>
            </a:r>
            <a:r>
              <a:rPr lang="cs-CZ" sz="1600" u="none" dirty="0" err="1">
                <a:solidFill>
                  <a:schemeClr val="bg1"/>
                </a:solidFill>
              </a:rPr>
              <a:t>bald</a:t>
            </a:r>
            <a:r>
              <a:rPr lang="de-DE" sz="1600" u="none" dirty="0">
                <a:solidFill>
                  <a:schemeClr val="bg1"/>
                </a:solidFill>
              </a:rPr>
              <a:t> spüren. Die Marke Inca Collagen führte auch ein hochwertiges hydrolysiertes </a:t>
            </a:r>
            <a:r>
              <a:rPr lang="cs-CZ" sz="1600" u="none" dirty="0" err="1">
                <a:solidFill>
                  <a:schemeClr val="bg1"/>
                </a:solidFill>
              </a:rPr>
              <a:t>Drei-Komponenten</a:t>
            </a:r>
            <a:r>
              <a:rPr lang="cs-CZ" sz="1600" u="none" dirty="0">
                <a:solidFill>
                  <a:schemeClr val="bg1"/>
                </a:solidFill>
              </a:rPr>
              <a:t>-</a:t>
            </a:r>
            <a:r>
              <a:rPr lang="de-DE" sz="1600" u="none" dirty="0">
                <a:solidFill>
                  <a:schemeClr val="bg1"/>
                </a:solidFill>
              </a:rPr>
              <a:t>Kollagen unter dem Namen </a:t>
            </a:r>
            <a:r>
              <a:rPr lang="de-DE" sz="1600" u="none" dirty="0" err="1">
                <a:solidFill>
                  <a:schemeClr val="bg1"/>
                </a:solidFill>
              </a:rPr>
              <a:t>Incapet</a:t>
            </a:r>
            <a:r>
              <a:rPr lang="de-DE" sz="1600" u="none" dirty="0">
                <a:solidFill>
                  <a:schemeClr val="bg1"/>
                </a:solidFill>
              </a:rPr>
              <a:t> Collagen ein, das für verschiedene Tierarten bestimmt ist - Pferde, Hunde und Katzen. Mit ein wenig Humor kann </a:t>
            </a:r>
            <a:r>
              <a:rPr lang="cs-CZ" sz="1600" u="none" dirty="0">
                <a:solidFill>
                  <a:schemeClr val="bg1"/>
                </a:solidFill>
              </a:rPr>
              <a:t>man </a:t>
            </a:r>
            <a:r>
              <a:rPr lang="cs-CZ" sz="1600" u="none" dirty="0" err="1">
                <a:solidFill>
                  <a:schemeClr val="bg1"/>
                </a:solidFill>
              </a:rPr>
              <a:t>sagen</a:t>
            </a:r>
            <a:r>
              <a:rPr lang="de-DE" sz="1600" u="none" dirty="0">
                <a:solidFill>
                  <a:schemeClr val="bg1"/>
                </a:solidFill>
              </a:rPr>
              <a:t>, dass die Wirkungen dieses Kollagens a</a:t>
            </a:r>
            <a:r>
              <a:rPr lang="cs-CZ" sz="1600" u="none" dirty="0">
                <a:solidFill>
                  <a:schemeClr val="bg1"/>
                </a:solidFill>
              </a:rPr>
              <a:t>n</a:t>
            </a:r>
            <a:r>
              <a:rPr lang="de-DE" sz="1600" u="none" dirty="0">
                <a:solidFill>
                  <a:schemeClr val="bg1"/>
                </a:solidFill>
              </a:rPr>
              <a:t> Menschen getestet wurden, um Tieren zu dienen. </a:t>
            </a:r>
            <a:r>
              <a:rPr lang="de-DE" sz="1600" u="none" dirty="0" err="1">
                <a:solidFill>
                  <a:schemeClr val="bg1"/>
                </a:solidFill>
              </a:rPr>
              <a:t>Incapet</a:t>
            </a:r>
            <a:r>
              <a:rPr lang="de-DE" sz="1600" u="none" dirty="0">
                <a:solidFill>
                  <a:schemeClr val="bg1"/>
                </a:solidFill>
              </a:rPr>
              <a:t> Collagen hilft beispielsweise dabei, einen gesunden Bewegungsapparat von Hunden, gesunde Gelenke und Knochen bei Pferden und ein gesundes glänzendes Fell bei Katzen zu</a:t>
            </a:r>
            <a:r>
              <a:rPr lang="cs-CZ" sz="1600" u="none" dirty="0">
                <a:solidFill>
                  <a:schemeClr val="bg1"/>
                </a:solidFill>
              </a:rPr>
              <a:t> </a:t>
            </a:r>
            <a:r>
              <a:rPr lang="de-DE" sz="1600" u="none" dirty="0">
                <a:solidFill>
                  <a:schemeClr val="bg1"/>
                </a:solidFill>
              </a:rPr>
              <a:t>erhalten.</a:t>
            </a:r>
          </a:p>
        </p:txBody>
      </p:sp>
      <p:pic>
        <p:nvPicPr>
          <p:cNvPr id="5" name="Obrázek 4" descr="Obsah obrázku pes, stůl, vsedě, modrá&#10;&#10;Popis byl vytvořen automaticky">
            <a:extLst>
              <a:ext uri="{FF2B5EF4-FFF2-40B4-BE49-F238E27FC236}">
                <a16:creationId xmlns:a16="http://schemas.microsoft.com/office/drawing/2014/main" id="{4E25A413-7CC1-41A4-8508-51273307E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33" y="1959703"/>
            <a:ext cx="2571750" cy="3429000"/>
          </a:xfrm>
          <a:prstGeom prst="rect">
            <a:avLst/>
          </a:prstGeom>
        </p:spPr>
      </p:pic>
    </p:spTree>
    <p:extLst>
      <p:ext uri="{BB962C8B-B14F-4D97-AF65-F5344CB8AC3E}">
        <p14:creationId xmlns:p14="http://schemas.microsoft.com/office/powerpoint/2010/main" val="3328976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 descr="pozadie04">
            <a:extLst>
              <a:ext uri="{FF2B5EF4-FFF2-40B4-BE49-F238E27FC236}">
                <a16:creationId xmlns:a16="http://schemas.microsoft.com/office/drawing/2014/main" id="{AD77E91C-7C4E-4F9C-BA42-45C9880C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7">
            <a:extLst>
              <a:ext uri="{FF2B5EF4-FFF2-40B4-BE49-F238E27FC236}">
                <a16:creationId xmlns:a16="http://schemas.microsoft.com/office/drawing/2014/main" id="{9C987D87-EFA3-48E9-A02C-E556B31FF800}"/>
              </a:ext>
            </a:extLst>
          </p:cNvPr>
          <p:cNvSpPr txBox="1">
            <a:spLocks noChangeArrowheads="1"/>
          </p:cNvSpPr>
          <p:nvPr/>
        </p:nvSpPr>
        <p:spPr bwMode="auto">
          <a:xfrm>
            <a:off x="827584" y="637519"/>
            <a:ext cx="6767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b="1" u="none" dirty="0">
                <a:solidFill>
                  <a:srgbClr val="B6A86D"/>
                </a:solidFill>
                <a:latin typeface="Calibri" panose="020F0502020204030204" pitchFamily="34" charset="0"/>
              </a:rPr>
              <a:t>Wirkungen von </a:t>
            </a:r>
            <a:r>
              <a:rPr lang="de-DE" altLang="en-US" b="1" u="none" dirty="0" err="1">
                <a:solidFill>
                  <a:srgbClr val="B6A86D"/>
                </a:solidFill>
                <a:latin typeface="Calibri" panose="020F0502020204030204" pitchFamily="34" charset="0"/>
              </a:rPr>
              <a:t>Incapet</a:t>
            </a:r>
            <a:r>
              <a:rPr lang="de-DE" altLang="en-US" b="1" u="none" dirty="0">
                <a:solidFill>
                  <a:srgbClr val="B6A86D"/>
                </a:solidFill>
                <a:latin typeface="Calibri" panose="020F0502020204030204" pitchFamily="34" charset="0"/>
              </a:rPr>
              <a:t> Collagen</a:t>
            </a:r>
            <a:endParaRPr lang="sk-SK" altLang="en-US" dirty="0">
              <a:solidFill>
                <a:srgbClr val="B6A86D"/>
              </a:solidFill>
              <a:latin typeface="Calibri" panose="020F0502020204030204" pitchFamily="34" charset="0"/>
            </a:endParaRPr>
          </a:p>
        </p:txBody>
      </p:sp>
      <p:sp>
        <p:nvSpPr>
          <p:cNvPr id="26627" name="Line 8">
            <a:extLst>
              <a:ext uri="{FF2B5EF4-FFF2-40B4-BE49-F238E27FC236}">
                <a16:creationId xmlns:a16="http://schemas.microsoft.com/office/drawing/2014/main" id="{32904FE0-0E27-43B1-B209-44F8933BFB06}"/>
              </a:ext>
            </a:extLst>
          </p:cNvPr>
          <p:cNvSpPr>
            <a:spLocks noChangeShapeType="1"/>
          </p:cNvSpPr>
          <p:nvPr/>
        </p:nvSpPr>
        <p:spPr bwMode="auto">
          <a:xfrm>
            <a:off x="0" y="1196975"/>
            <a:ext cx="6156325"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8" name="Text Box 11">
            <a:extLst>
              <a:ext uri="{FF2B5EF4-FFF2-40B4-BE49-F238E27FC236}">
                <a16:creationId xmlns:a16="http://schemas.microsoft.com/office/drawing/2014/main" id="{F8551B22-481A-4669-A44E-4109282A090F}"/>
              </a:ext>
            </a:extLst>
          </p:cNvPr>
          <p:cNvSpPr txBox="1">
            <a:spLocks noChangeArrowheads="1"/>
          </p:cNvSpPr>
          <p:nvPr/>
        </p:nvSpPr>
        <p:spPr bwMode="auto">
          <a:xfrm>
            <a:off x="827584" y="1299232"/>
            <a:ext cx="7416824" cy="447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a:lnSpc>
                <a:spcPct val="150000"/>
              </a:lnSpc>
            </a:pPr>
            <a:r>
              <a:rPr lang="de-DE" sz="1600" u="none" dirty="0">
                <a:solidFill>
                  <a:schemeClr val="bg1"/>
                </a:solidFill>
              </a:rPr>
              <a:t>Hilft bei der Stärkung von Knorpel, Weichgewebe und Gelenken</a:t>
            </a:r>
          </a:p>
          <a:p>
            <a:pPr>
              <a:lnSpc>
                <a:spcPct val="150000"/>
              </a:lnSpc>
            </a:pPr>
            <a:r>
              <a:rPr lang="de-DE" sz="1600" u="none" dirty="0">
                <a:solidFill>
                  <a:schemeClr val="bg1"/>
                </a:solidFill>
              </a:rPr>
              <a:t>Hilft</a:t>
            </a:r>
            <a:r>
              <a:rPr lang="cs-CZ" sz="1600" u="none" dirty="0">
                <a:solidFill>
                  <a:schemeClr val="bg1"/>
                </a:solidFill>
              </a:rPr>
              <a:t>,</a:t>
            </a:r>
            <a:r>
              <a:rPr lang="de-DE" sz="1600" u="none" dirty="0">
                <a:solidFill>
                  <a:schemeClr val="bg1"/>
                </a:solidFill>
              </a:rPr>
              <a:t> die Knochen zu stärken</a:t>
            </a:r>
          </a:p>
          <a:p>
            <a:pPr>
              <a:lnSpc>
                <a:spcPct val="150000"/>
              </a:lnSpc>
            </a:pPr>
            <a:r>
              <a:rPr lang="de-DE" sz="1600" u="none" dirty="0">
                <a:solidFill>
                  <a:schemeClr val="bg1"/>
                </a:solidFill>
              </a:rPr>
              <a:t>Verbessert die Fellqualität</a:t>
            </a:r>
          </a:p>
          <a:p>
            <a:pPr>
              <a:lnSpc>
                <a:spcPct val="150000"/>
              </a:lnSpc>
            </a:pPr>
            <a:r>
              <a:rPr lang="de-DE" sz="1600" u="none" dirty="0">
                <a:solidFill>
                  <a:schemeClr val="bg1"/>
                </a:solidFill>
              </a:rPr>
              <a:t>Verbessert die </a:t>
            </a:r>
            <a:r>
              <a:rPr lang="cs-CZ" sz="1600" u="none" dirty="0" err="1">
                <a:solidFill>
                  <a:schemeClr val="bg1"/>
                </a:solidFill>
              </a:rPr>
              <a:t>Krallen</a:t>
            </a:r>
            <a:r>
              <a:rPr lang="de-DE" sz="1600" u="none" dirty="0" err="1">
                <a:solidFill>
                  <a:schemeClr val="bg1"/>
                </a:solidFill>
              </a:rPr>
              <a:t>qualität</a:t>
            </a:r>
            <a:endParaRPr lang="de-DE" sz="1600" u="none" dirty="0">
              <a:solidFill>
                <a:schemeClr val="bg1"/>
              </a:solidFill>
            </a:endParaRPr>
          </a:p>
          <a:p>
            <a:pPr>
              <a:lnSpc>
                <a:spcPct val="150000"/>
              </a:lnSpc>
            </a:pPr>
            <a:r>
              <a:rPr lang="de-DE" sz="1600" u="none" dirty="0">
                <a:solidFill>
                  <a:schemeClr val="bg1"/>
                </a:solidFill>
              </a:rPr>
              <a:t>Hilft</a:t>
            </a:r>
            <a:r>
              <a:rPr lang="cs-CZ" sz="1600" u="none" dirty="0">
                <a:solidFill>
                  <a:schemeClr val="bg1"/>
                </a:solidFill>
              </a:rPr>
              <a:t>,</a:t>
            </a:r>
            <a:r>
              <a:rPr lang="de-DE" sz="1600" u="none" dirty="0">
                <a:solidFill>
                  <a:schemeClr val="bg1"/>
                </a:solidFill>
              </a:rPr>
              <a:t> die Zähne zu stärken</a:t>
            </a:r>
          </a:p>
          <a:p>
            <a:pPr>
              <a:lnSpc>
                <a:spcPct val="150000"/>
              </a:lnSpc>
            </a:pPr>
            <a:r>
              <a:rPr lang="cs-CZ" sz="1600" u="none" dirty="0">
                <a:solidFill>
                  <a:schemeClr val="bg1"/>
                </a:solidFill>
              </a:rPr>
              <a:t>H</a:t>
            </a:r>
            <a:r>
              <a:rPr lang="de-DE" sz="1600" u="none" dirty="0" err="1">
                <a:solidFill>
                  <a:schemeClr val="bg1"/>
                </a:solidFill>
              </a:rPr>
              <a:t>ilft</a:t>
            </a:r>
            <a:r>
              <a:rPr lang="de-DE" sz="1600" u="none" dirty="0">
                <a:solidFill>
                  <a:schemeClr val="bg1"/>
                </a:solidFill>
              </a:rPr>
              <a:t> bei </a:t>
            </a:r>
            <a:r>
              <a:rPr lang="cs-CZ" sz="1600" u="none" dirty="0" err="1">
                <a:solidFill>
                  <a:schemeClr val="bg1"/>
                </a:solidFill>
              </a:rPr>
              <a:t>Hauth</a:t>
            </a:r>
            <a:r>
              <a:rPr lang="de-DE" sz="1600" u="none" dirty="0" err="1">
                <a:solidFill>
                  <a:schemeClr val="bg1"/>
                </a:solidFill>
              </a:rPr>
              <a:t>eilung</a:t>
            </a:r>
            <a:r>
              <a:rPr lang="de-DE" sz="1600" u="none" dirty="0">
                <a:solidFill>
                  <a:schemeClr val="bg1"/>
                </a:solidFill>
              </a:rPr>
              <a:t> und </a:t>
            </a:r>
            <a:r>
              <a:rPr lang="cs-CZ" sz="1600" u="none" dirty="0">
                <a:solidFill>
                  <a:schemeClr val="bg1"/>
                </a:solidFill>
              </a:rPr>
              <a:t>-r</a:t>
            </a:r>
            <a:r>
              <a:rPr lang="de-DE" sz="1600" u="none" dirty="0" err="1">
                <a:solidFill>
                  <a:schemeClr val="bg1"/>
                </a:solidFill>
              </a:rPr>
              <a:t>egeneration</a:t>
            </a:r>
            <a:r>
              <a:rPr lang="de-DE" sz="1600" u="none" dirty="0">
                <a:solidFill>
                  <a:schemeClr val="bg1"/>
                </a:solidFill>
              </a:rPr>
              <a:t> </a:t>
            </a:r>
            <a:r>
              <a:rPr lang="cs-CZ" sz="1600" u="none" dirty="0">
                <a:solidFill>
                  <a:schemeClr val="bg1"/>
                </a:solidFill>
              </a:rPr>
              <a:t>nach</a:t>
            </a:r>
            <a:r>
              <a:rPr lang="de-DE" sz="1600" u="none" dirty="0">
                <a:solidFill>
                  <a:schemeClr val="bg1"/>
                </a:solidFill>
              </a:rPr>
              <a:t> verschiedenen Hautproblemen</a:t>
            </a:r>
          </a:p>
          <a:p>
            <a:pPr>
              <a:lnSpc>
                <a:spcPct val="150000"/>
              </a:lnSpc>
            </a:pPr>
            <a:r>
              <a:rPr lang="cs-CZ" sz="1600" u="none" dirty="0">
                <a:solidFill>
                  <a:schemeClr val="bg1"/>
                </a:solidFill>
              </a:rPr>
              <a:t>V</a:t>
            </a:r>
            <a:r>
              <a:rPr lang="de-DE" sz="1600" u="none" dirty="0" err="1">
                <a:solidFill>
                  <a:schemeClr val="bg1"/>
                </a:solidFill>
              </a:rPr>
              <a:t>erbessert</a:t>
            </a:r>
            <a:r>
              <a:rPr lang="de-DE" sz="1600" u="none" dirty="0">
                <a:solidFill>
                  <a:schemeClr val="bg1"/>
                </a:solidFill>
              </a:rPr>
              <a:t> Wundheilung nach chirurgischen Eingriffen und Verletzungen</a:t>
            </a:r>
          </a:p>
          <a:p>
            <a:pPr>
              <a:lnSpc>
                <a:spcPct val="150000"/>
              </a:lnSpc>
            </a:pPr>
            <a:r>
              <a:rPr lang="cs-CZ" sz="1600" u="none" dirty="0">
                <a:solidFill>
                  <a:schemeClr val="bg1"/>
                </a:solidFill>
              </a:rPr>
              <a:t>H</a:t>
            </a:r>
            <a:r>
              <a:rPr lang="de-DE" sz="1600" u="none" dirty="0" err="1">
                <a:solidFill>
                  <a:schemeClr val="bg1"/>
                </a:solidFill>
              </a:rPr>
              <a:t>ilft</a:t>
            </a:r>
            <a:r>
              <a:rPr lang="de-DE" sz="1600" u="none" dirty="0">
                <a:solidFill>
                  <a:schemeClr val="bg1"/>
                </a:solidFill>
              </a:rPr>
              <a:t> bei allgemeine</a:t>
            </a:r>
            <a:r>
              <a:rPr lang="cs-CZ" sz="1600" u="none" dirty="0">
                <a:solidFill>
                  <a:schemeClr val="bg1"/>
                </a:solidFill>
              </a:rPr>
              <a:t>r</a:t>
            </a:r>
            <a:r>
              <a:rPr lang="de-DE" sz="1600" u="none" dirty="0">
                <a:solidFill>
                  <a:schemeClr val="bg1"/>
                </a:solidFill>
              </a:rPr>
              <a:t> Regeneration von Tieren mit hohe</a:t>
            </a:r>
            <a:r>
              <a:rPr lang="cs-CZ" sz="1600" u="none" dirty="0">
                <a:solidFill>
                  <a:schemeClr val="bg1"/>
                </a:solidFill>
              </a:rPr>
              <a:t>r</a:t>
            </a:r>
            <a:r>
              <a:rPr lang="de-DE" sz="1600" u="none" dirty="0">
                <a:solidFill>
                  <a:schemeClr val="bg1"/>
                </a:solidFill>
              </a:rPr>
              <a:t> körperliche</a:t>
            </a:r>
            <a:r>
              <a:rPr lang="cs-CZ" sz="1600" u="none" dirty="0">
                <a:solidFill>
                  <a:schemeClr val="bg1"/>
                </a:solidFill>
              </a:rPr>
              <a:t>r</a:t>
            </a:r>
            <a:r>
              <a:rPr lang="de-DE" sz="1600" u="none" dirty="0">
                <a:solidFill>
                  <a:schemeClr val="bg1"/>
                </a:solidFill>
              </a:rPr>
              <a:t> Belastung</a:t>
            </a:r>
          </a:p>
          <a:p>
            <a:pPr>
              <a:lnSpc>
                <a:spcPct val="150000"/>
              </a:lnSpc>
            </a:pPr>
            <a:r>
              <a:rPr lang="cs-CZ" sz="1600" u="none" dirty="0" err="1">
                <a:solidFill>
                  <a:schemeClr val="bg1"/>
                </a:solidFill>
              </a:rPr>
              <a:t>Verbessert</a:t>
            </a:r>
            <a:r>
              <a:rPr lang="cs-CZ" sz="1600" u="none" dirty="0">
                <a:solidFill>
                  <a:schemeClr val="bg1"/>
                </a:solidFill>
              </a:rPr>
              <a:t> </a:t>
            </a:r>
            <a:r>
              <a:rPr lang="cs-CZ" sz="1600" u="none" dirty="0" err="1">
                <a:solidFill>
                  <a:schemeClr val="bg1"/>
                </a:solidFill>
              </a:rPr>
              <a:t>erheblich</a:t>
            </a:r>
            <a:r>
              <a:rPr lang="cs-CZ" sz="1600" u="none" dirty="0">
                <a:solidFill>
                  <a:schemeClr val="bg1"/>
                </a:solidFill>
              </a:rPr>
              <a:t> </a:t>
            </a:r>
            <a:r>
              <a:rPr lang="de-DE" sz="1600" u="none" dirty="0">
                <a:solidFill>
                  <a:schemeClr val="bg1"/>
                </a:solidFill>
              </a:rPr>
              <a:t>die Mobilität älterer Tiere</a:t>
            </a:r>
          </a:p>
          <a:p>
            <a:pPr>
              <a:lnSpc>
                <a:spcPct val="150000"/>
              </a:lnSpc>
            </a:pPr>
            <a:r>
              <a:rPr lang="de-DE" sz="1600" u="none" dirty="0">
                <a:solidFill>
                  <a:schemeClr val="bg1"/>
                </a:solidFill>
              </a:rPr>
              <a:t>Hilft bei Heilung von Verletzungen wie Operationen, Krümmungen, Gelenkschwellungen, schmerzhaften Gelenken, degenerativen oder anderen Gelenkerkrankungen, Hüftdysplasie oder anderen Dysplasien, </a:t>
            </a:r>
            <a:r>
              <a:rPr lang="cs-CZ" sz="1600" u="none" dirty="0" err="1">
                <a:solidFill>
                  <a:schemeClr val="bg1"/>
                </a:solidFill>
              </a:rPr>
              <a:t>Kniea</a:t>
            </a:r>
            <a:r>
              <a:rPr lang="de-DE" sz="1600" u="none" dirty="0" err="1">
                <a:solidFill>
                  <a:schemeClr val="bg1"/>
                </a:solidFill>
              </a:rPr>
              <a:t>pfelluxation</a:t>
            </a:r>
            <a:endParaRPr lang="de-DE" sz="1600" u="none" dirty="0">
              <a:solidFill>
                <a:schemeClr val="bg1"/>
              </a:solidFill>
            </a:endParaRPr>
          </a:p>
        </p:txBody>
      </p:sp>
    </p:spTree>
    <p:extLst>
      <p:ext uri="{BB962C8B-B14F-4D97-AF65-F5344CB8AC3E}">
        <p14:creationId xmlns:p14="http://schemas.microsoft.com/office/powerpoint/2010/main" val="2120790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 descr="pozadie04">
            <a:extLst>
              <a:ext uri="{FF2B5EF4-FFF2-40B4-BE49-F238E27FC236}">
                <a16:creationId xmlns:a16="http://schemas.microsoft.com/office/drawing/2014/main" id="{AD77E91C-7C4E-4F9C-BA42-45C9880C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7">
            <a:extLst>
              <a:ext uri="{FF2B5EF4-FFF2-40B4-BE49-F238E27FC236}">
                <a16:creationId xmlns:a16="http://schemas.microsoft.com/office/drawing/2014/main" id="{9C987D87-EFA3-48E9-A02C-E556B31FF800}"/>
              </a:ext>
            </a:extLst>
          </p:cNvPr>
          <p:cNvSpPr txBox="1">
            <a:spLocks noChangeArrowheads="1"/>
          </p:cNvSpPr>
          <p:nvPr/>
        </p:nvSpPr>
        <p:spPr bwMode="auto">
          <a:xfrm>
            <a:off x="827584" y="637519"/>
            <a:ext cx="67675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b="1" u="none" dirty="0">
                <a:solidFill>
                  <a:srgbClr val="B6A86D"/>
                </a:solidFill>
                <a:latin typeface="Calibri" panose="020F0502020204030204" pitchFamily="34" charset="0"/>
              </a:rPr>
              <a:t>Wie sieht </a:t>
            </a:r>
            <a:r>
              <a:rPr lang="de-DE" altLang="en-US" b="1" u="none" dirty="0" err="1">
                <a:solidFill>
                  <a:srgbClr val="B6A86D"/>
                </a:solidFill>
                <a:latin typeface="Calibri" panose="020F0502020204030204" pitchFamily="34" charset="0"/>
              </a:rPr>
              <a:t>Incapet</a:t>
            </a:r>
            <a:r>
              <a:rPr lang="de-DE" altLang="en-US" b="1" u="none" dirty="0">
                <a:solidFill>
                  <a:srgbClr val="B6A86D"/>
                </a:solidFill>
                <a:latin typeface="Calibri" panose="020F0502020204030204" pitchFamily="34" charset="0"/>
              </a:rPr>
              <a:t> Collagen aus</a:t>
            </a:r>
          </a:p>
          <a:p>
            <a:pPr eaLnBrk="1" hangingPunct="1"/>
            <a:endParaRPr lang="sk-SK" altLang="en-US" dirty="0">
              <a:solidFill>
                <a:srgbClr val="B6A86D"/>
              </a:solidFill>
              <a:latin typeface="Calibri" panose="020F0502020204030204" pitchFamily="34" charset="0"/>
            </a:endParaRPr>
          </a:p>
        </p:txBody>
      </p:sp>
      <p:sp>
        <p:nvSpPr>
          <p:cNvPr id="26627" name="Line 8">
            <a:extLst>
              <a:ext uri="{FF2B5EF4-FFF2-40B4-BE49-F238E27FC236}">
                <a16:creationId xmlns:a16="http://schemas.microsoft.com/office/drawing/2014/main" id="{32904FE0-0E27-43B1-B209-44F8933BFB06}"/>
              </a:ext>
            </a:extLst>
          </p:cNvPr>
          <p:cNvSpPr>
            <a:spLocks noChangeShapeType="1"/>
          </p:cNvSpPr>
          <p:nvPr/>
        </p:nvSpPr>
        <p:spPr bwMode="auto">
          <a:xfrm>
            <a:off x="0" y="1196975"/>
            <a:ext cx="6156325"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Obrázek 6">
            <a:extLst>
              <a:ext uri="{FF2B5EF4-FFF2-40B4-BE49-F238E27FC236}">
                <a16:creationId xmlns:a16="http://schemas.microsoft.com/office/drawing/2014/main" id="{C4F57256-C8AC-40D5-9A1D-23D58F69D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22" y="1181785"/>
            <a:ext cx="7691755" cy="5548424"/>
          </a:xfrm>
          <a:prstGeom prst="rect">
            <a:avLst/>
          </a:prstGeom>
        </p:spPr>
      </p:pic>
    </p:spTree>
    <p:extLst>
      <p:ext uri="{BB962C8B-B14F-4D97-AF65-F5344CB8AC3E}">
        <p14:creationId xmlns:p14="http://schemas.microsoft.com/office/powerpoint/2010/main" val="937748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714375"/>
            <a:ext cx="6767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Vitamin</a:t>
            </a:r>
            <a:r>
              <a:rPr lang="sk-SK" altLang="en-US" b="1" u="none" dirty="0">
                <a:solidFill>
                  <a:srgbClr val="B6A86D"/>
                </a:solidFill>
                <a:latin typeface="Calibri" panose="020F0502020204030204" pitchFamily="34" charset="0"/>
              </a:rPr>
              <a:t> C</a:t>
            </a:r>
            <a:r>
              <a:rPr lang="de-DE" altLang="en-US" b="1" u="none" dirty="0">
                <a:solidFill>
                  <a:srgbClr val="B6A86D"/>
                </a:solidFill>
                <a:latin typeface="Calibri" panose="020F0502020204030204" pitchFamily="34" charset="0"/>
              </a:rPr>
              <a:t> als Geschenk - Muster - Ware</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Obrázo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584" y="1628775"/>
            <a:ext cx="1935256" cy="3711053"/>
          </a:xfrm>
          <a:prstGeom prst="rect">
            <a:avLst/>
          </a:prstGeom>
        </p:spPr>
      </p:pic>
      <p:pic>
        <p:nvPicPr>
          <p:cNvPr id="13" name="Obrázo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014" y="1324036"/>
            <a:ext cx="3407510" cy="2160265"/>
          </a:xfrm>
          <a:prstGeom prst="rect">
            <a:avLst/>
          </a:prstGeom>
        </p:spPr>
      </p:pic>
      <p:pic>
        <p:nvPicPr>
          <p:cNvPr id="14" name="Obrázo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159" y="3586251"/>
            <a:ext cx="3400365" cy="2266910"/>
          </a:xfrm>
          <a:prstGeom prst="rect">
            <a:avLst/>
          </a:prstGeom>
        </p:spPr>
      </p:pic>
    </p:spTree>
    <p:extLst>
      <p:ext uri="{BB962C8B-B14F-4D97-AF65-F5344CB8AC3E}">
        <p14:creationId xmlns:p14="http://schemas.microsoft.com/office/powerpoint/2010/main" val="1366378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pozadie04">
            <a:extLst>
              <a:ext uri="{FF2B5EF4-FFF2-40B4-BE49-F238E27FC236}">
                <a16:creationId xmlns:a16="http://schemas.microsoft.com/office/drawing/2014/main" id="{A0F156B6-596C-43F5-BB50-0B4D91D6E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4">
            <a:extLst>
              <a:ext uri="{FF2B5EF4-FFF2-40B4-BE49-F238E27FC236}">
                <a16:creationId xmlns:a16="http://schemas.microsoft.com/office/drawing/2014/main" id="{F36598EE-207B-443A-AD75-3DB04C5532E7}"/>
              </a:ext>
            </a:extLst>
          </p:cNvPr>
          <p:cNvSpPr txBox="1">
            <a:spLocks noChangeArrowheads="1"/>
          </p:cNvSpPr>
          <p:nvPr/>
        </p:nvSpPr>
        <p:spPr bwMode="auto">
          <a:xfrm>
            <a:off x="667512" y="723900"/>
            <a:ext cx="7358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Jenseits</a:t>
            </a:r>
            <a:r>
              <a:rPr lang="sk-SK" altLang="en-US" b="1" u="none" dirty="0">
                <a:solidFill>
                  <a:srgbClr val="B6A86D"/>
                </a:solidFill>
                <a:latin typeface="Calibri" panose="020F0502020204030204" pitchFamily="34" charset="0"/>
              </a:rPr>
              <a:t> der </a:t>
            </a:r>
            <a:r>
              <a:rPr lang="sk-SK" altLang="en-US" b="1" u="none" dirty="0" err="1">
                <a:solidFill>
                  <a:srgbClr val="B6A86D"/>
                </a:solidFill>
                <a:latin typeface="Calibri" panose="020F0502020204030204" pitchFamily="34" charset="0"/>
              </a:rPr>
              <a:t>Geschichte</a:t>
            </a:r>
            <a:endParaRPr lang="sk-SK" altLang="en-US" b="1" u="none" dirty="0">
              <a:solidFill>
                <a:srgbClr val="B6A86D"/>
              </a:solidFill>
              <a:latin typeface="Calibri" panose="020F0502020204030204" pitchFamily="34" charset="0"/>
            </a:endParaRPr>
          </a:p>
        </p:txBody>
      </p:sp>
      <p:sp>
        <p:nvSpPr>
          <p:cNvPr id="15363" name="Line 5">
            <a:extLst>
              <a:ext uri="{FF2B5EF4-FFF2-40B4-BE49-F238E27FC236}">
                <a16:creationId xmlns:a16="http://schemas.microsoft.com/office/drawing/2014/main" id="{D1897EED-1C51-4BF5-ADC1-5A8470C9B3F8}"/>
              </a:ext>
            </a:extLst>
          </p:cNvPr>
          <p:cNvSpPr>
            <a:spLocks noChangeShapeType="1"/>
          </p:cNvSpPr>
          <p:nvPr/>
        </p:nvSpPr>
        <p:spPr bwMode="auto">
          <a:xfrm>
            <a:off x="0" y="1155700"/>
            <a:ext cx="284321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Text Box 7">
            <a:extLst>
              <a:ext uri="{FF2B5EF4-FFF2-40B4-BE49-F238E27FC236}">
                <a16:creationId xmlns:a16="http://schemas.microsoft.com/office/drawing/2014/main" id="{B8172B01-D825-495F-BF33-053C83D5CAE4}"/>
              </a:ext>
            </a:extLst>
          </p:cNvPr>
          <p:cNvSpPr txBox="1">
            <a:spLocks noChangeArrowheads="1"/>
          </p:cNvSpPr>
          <p:nvPr/>
        </p:nvSpPr>
        <p:spPr bwMode="auto">
          <a:xfrm>
            <a:off x="617029" y="1213112"/>
            <a:ext cx="4819067" cy="449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lnSpc>
                <a:spcPct val="120000"/>
              </a:lnSpc>
            </a:pPr>
            <a:r>
              <a:rPr lang="de-DE" altLang="en-US" sz="2000" u="none" dirty="0">
                <a:solidFill>
                  <a:schemeClr val="bg1"/>
                </a:solidFill>
                <a:latin typeface="Calibri" panose="020F0502020204030204" pitchFamily="34" charset="0"/>
              </a:rPr>
              <a:t>Heute hat </a:t>
            </a:r>
            <a:r>
              <a:rPr lang="de-DE" altLang="en-US" sz="2000" u="none" dirty="0" err="1">
                <a:solidFill>
                  <a:schemeClr val="bg1"/>
                </a:solidFill>
                <a:latin typeface="Calibri" panose="020F0502020204030204" pitchFamily="34" charset="0"/>
              </a:rPr>
              <a:t>Helissa</a:t>
            </a:r>
            <a:r>
              <a:rPr lang="de-DE" altLang="en-US" sz="2000" u="none" dirty="0">
                <a:solidFill>
                  <a:schemeClr val="bg1"/>
                </a:solidFill>
                <a:latin typeface="Calibri" panose="020F0502020204030204" pitchFamily="34" charset="0"/>
              </a:rPr>
              <a:t> Collagen tausende begeisterte Benutzer aus aller Welt. Man kann es in allen tschechischen Apotheken kaufen</a:t>
            </a:r>
            <a:r>
              <a:rPr lang="sk-SK" altLang="en-US" sz="2000" u="none" dirty="0">
                <a:solidFill>
                  <a:schemeClr val="bg1"/>
                </a:solidFill>
                <a:latin typeface="Calibri" panose="020F0502020204030204" pitchFamily="34" charset="0"/>
              </a:rPr>
              <a:t>.</a:t>
            </a:r>
          </a:p>
          <a:p>
            <a:pPr eaLnBrk="1" hangingPunct="1">
              <a:lnSpc>
                <a:spcPct val="120000"/>
              </a:lnSpc>
            </a:pPr>
            <a:endParaRPr lang="sk-SK" altLang="en-US" sz="2000" u="none" dirty="0">
              <a:solidFill>
                <a:schemeClr val="bg1"/>
              </a:solidFill>
              <a:latin typeface="Calibri" panose="020F0502020204030204" pitchFamily="34" charset="0"/>
            </a:endParaRPr>
          </a:p>
          <a:p>
            <a:pPr eaLnBrk="1" hangingPunct="1">
              <a:lnSpc>
                <a:spcPct val="120000"/>
              </a:lnSpc>
            </a:pPr>
            <a:r>
              <a:rPr lang="de-DE" altLang="en-US" sz="2000" u="none" dirty="0" err="1">
                <a:solidFill>
                  <a:schemeClr val="bg1"/>
                </a:solidFill>
                <a:latin typeface="Calibri" panose="020F0502020204030204" pitchFamily="34" charset="0"/>
              </a:rPr>
              <a:t>Helissa</a:t>
            </a:r>
            <a:r>
              <a:rPr lang="de-DE" altLang="en-US" sz="2000" u="none" dirty="0">
                <a:solidFill>
                  <a:schemeClr val="bg1"/>
                </a:solidFill>
                <a:latin typeface="Calibri" panose="020F0502020204030204" pitchFamily="34" charset="0"/>
              </a:rPr>
              <a:t> Collagen wird vor allem von Frauen gelobt, die zu schätzen wissen, dass es Schwangerschaftsstreifen verschwinden lässt und den Zustand der Haut, der Haare und der Nägel verbessert.</a:t>
            </a:r>
            <a:endParaRPr lang="sk-SK" altLang="en-US" sz="2000" u="none" dirty="0">
              <a:solidFill>
                <a:schemeClr val="bg1"/>
              </a:solidFill>
              <a:latin typeface="Calibri" panose="020F0502020204030204" pitchFamily="34" charset="0"/>
            </a:endParaRPr>
          </a:p>
          <a:p>
            <a:pPr eaLnBrk="1" hangingPunct="1">
              <a:lnSpc>
                <a:spcPct val="120000"/>
              </a:lnSpc>
            </a:pPr>
            <a:endParaRPr lang="sk-SK" altLang="en-US" sz="2000" u="none" dirty="0">
              <a:solidFill>
                <a:schemeClr val="bg1"/>
              </a:solidFill>
              <a:latin typeface="Calibri" panose="020F0502020204030204" pitchFamily="34" charset="0"/>
            </a:endParaRPr>
          </a:p>
          <a:p>
            <a:pPr eaLnBrk="1" hangingPunct="1">
              <a:lnSpc>
                <a:spcPct val="120000"/>
              </a:lnSpc>
            </a:pPr>
            <a:endParaRPr lang="sk-SK" altLang="en-US" sz="2000" u="none" dirty="0">
              <a:solidFill>
                <a:schemeClr val="bg1"/>
              </a:solidFill>
              <a:latin typeface="Calibri" panose="020F0502020204030204" pitchFamily="34" charset="0"/>
            </a:endParaRPr>
          </a:p>
        </p:txBody>
      </p:sp>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1155700"/>
            <a:ext cx="3280532" cy="450554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714375"/>
            <a:ext cx="6767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Newsletter</a:t>
            </a:r>
            <a:r>
              <a:rPr lang="sk-SK" altLang="en-US" b="1" u="none" dirty="0">
                <a:solidFill>
                  <a:srgbClr val="B6A86D"/>
                </a:solidFill>
                <a:latin typeface="Calibri" panose="020F0502020204030204" pitchFamily="34" charset="0"/>
              </a:rPr>
              <a:t> &amp; Facebook </a:t>
            </a:r>
            <a:r>
              <a:rPr lang="sk-SK" altLang="en-US" b="1" u="none" dirty="0" err="1">
                <a:solidFill>
                  <a:srgbClr val="B6A86D"/>
                </a:solidFill>
                <a:latin typeface="Calibri" panose="020F0502020204030204" pitchFamily="34" charset="0"/>
              </a:rPr>
              <a:t>Wettbewerbsbeispiele</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771747" y="1532007"/>
            <a:ext cx="6697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endParaRPr lang="sk-SK" altLang="en-US" sz="1700" u="none" dirty="0">
              <a:solidFill>
                <a:schemeClr val="bg1"/>
              </a:solidFill>
              <a:latin typeface="Calibri" panose="020F0502020204030204" pitchFamily="34" charset="0"/>
            </a:endParaRPr>
          </a:p>
          <a:p>
            <a:pPr eaLnBrk="1" hangingPunct="1">
              <a:buFontTx/>
              <a:buChar char="•"/>
            </a:pPr>
            <a:endParaRPr lang="sk-SK" altLang="en-US" sz="1700" b="1" u="none" dirty="0">
              <a:solidFill>
                <a:schemeClr val="bg1"/>
              </a:solidFill>
              <a:latin typeface="Calibri" panose="020F0502020204030204" pitchFamily="34" charset="0"/>
            </a:endParaRPr>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84" y="2167503"/>
            <a:ext cx="2491546" cy="3497121"/>
          </a:xfrm>
          <a:prstGeom prst="rect">
            <a:avLst/>
          </a:prstGeom>
        </p:spPr>
      </p:pic>
      <p:pic>
        <p:nvPicPr>
          <p:cNvPr id="9" name="Obrázo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578" y="2147560"/>
            <a:ext cx="5285074" cy="3537008"/>
          </a:xfrm>
          <a:prstGeom prst="rect">
            <a:avLst/>
          </a:prstGeom>
        </p:spPr>
      </p:pic>
    </p:spTree>
    <p:extLst>
      <p:ext uri="{BB962C8B-B14F-4D97-AF65-F5344CB8AC3E}">
        <p14:creationId xmlns:p14="http://schemas.microsoft.com/office/powerpoint/2010/main" val="509155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395536" y="675578"/>
            <a:ext cx="6767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b="1" u="none" dirty="0">
                <a:solidFill>
                  <a:srgbClr val="B6A86D"/>
                </a:solidFill>
                <a:latin typeface="Calibri" panose="020F0502020204030204" pitchFamily="34" charset="0"/>
              </a:rPr>
              <a:t>S</a:t>
            </a:r>
            <a:r>
              <a:rPr lang="sk-SK" altLang="en-US" b="1" u="none" dirty="0" err="1">
                <a:solidFill>
                  <a:srgbClr val="B6A86D"/>
                </a:solidFill>
                <a:latin typeface="Calibri" panose="020F0502020204030204" pitchFamily="34" charset="0"/>
              </a:rPr>
              <a:t>tarker</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Inhalt</a:t>
            </a:r>
            <a:r>
              <a:rPr lang="sk-SK" altLang="en-US" b="1" u="none" dirty="0">
                <a:solidFill>
                  <a:srgbClr val="B6A86D"/>
                </a:solidFill>
                <a:latin typeface="Calibri" panose="020F0502020204030204" pitchFamily="34" charset="0"/>
              </a:rPr>
              <a:t> - PR-Artikel - </a:t>
            </a:r>
            <a:r>
              <a:rPr lang="sk-SK" altLang="en-US" b="1" u="none" dirty="0" err="1">
                <a:solidFill>
                  <a:srgbClr val="B6A86D"/>
                </a:solidFill>
                <a:latin typeface="Calibri" panose="020F0502020204030204" pitchFamily="34" charset="0"/>
              </a:rPr>
              <a:t>Blogs</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endParaRPr lang="sk-SK" altLang="en-US" sz="1700" u="none" dirty="0">
              <a:solidFill>
                <a:schemeClr val="bg1"/>
              </a:solidFill>
              <a:latin typeface="Calibri" panose="020F0502020204030204" pitchFamily="34" charset="0"/>
            </a:endParaRPr>
          </a:p>
          <a:p>
            <a:pPr eaLnBrk="1" hangingPunct="1">
              <a:buFontTx/>
              <a:buChar char="•"/>
            </a:pPr>
            <a:endParaRPr lang="sk-SK" altLang="en-US" sz="1700" u="none" dirty="0">
              <a:solidFill>
                <a:schemeClr val="bg1"/>
              </a:solidFill>
              <a:latin typeface="Calibri" panose="020F0502020204030204" pitchFamily="34" charset="0"/>
            </a:endParaRPr>
          </a:p>
        </p:txBody>
      </p:sp>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189" y="1839426"/>
            <a:ext cx="3564435" cy="2376290"/>
          </a:xfrm>
          <a:prstGeom prst="rect">
            <a:avLst/>
          </a:prstGeom>
        </p:spPr>
      </p:pic>
      <p:pic>
        <p:nvPicPr>
          <p:cNvPr id="13" name="Obrázo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628775"/>
            <a:ext cx="5139302" cy="4096447"/>
          </a:xfrm>
          <a:prstGeom prst="rect">
            <a:avLst/>
          </a:prstGeom>
        </p:spPr>
      </p:pic>
    </p:spTree>
    <p:extLst>
      <p:ext uri="{BB962C8B-B14F-4D97-AF65-F5344CB8AC3E}">
        <p14:creationId xmlns:p14="http://schemas.microsoft.com/office/powerpoint/2010/main" val="1120203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714375"/>
            <a:ext cx="77048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de-DE" altLang="en-US" b="1" u="none" dirty="0">
                <a:solidFill>
                  <a:srgbClr val="B6A86D"/>
                </a:solidFill>
                <a:latin typeface="Calibri" panose="020F0502020204030204" pitchFamily="34" charset="0"/>
              </a:rPr>
              <a:t>Unterstützung für Motorradrennfahrer und Kollagen</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755576" y="1532007"/>
            <a:ext cx="741682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de-DE" altLang="en-US" sz="1700" u="none" dirty="0">
                <a:solidFill>
                  <a:schemeClr val="bg1"/>
                </a:solidFill>
                <a:latin typeface="Calibri" panose="020F0502020204030204" pitchFamily="34" charset="0"/>
              </a:rPr>
              <a:t>Wir haben den Motorradrennfahrer Ondrej Jezek in der </a:t>
            </a:r>
            <a:r>
              <a:rPr lang="de-DE" altLang="en-US" sz="1700" u="none" dirty="0" err="1">
                <a:solidFill>
                  <a:schemeClr val="bg1"/>
                </a:solidFill>
                <a:latin typeface="Calibri" panose="020F0502020204030204" pitchFamily="34" charset="0"/>
              </a:rPr>
              <a:t>WSBK</a:t>
            </a:r>
            <a:r>
              <a:rPr lang="de-DE" altLang="en-US" sz="1700" u="none" dirty="0">
                <a:solidFill>
                  <a:schemeClr val="bg1"/>
                </a:solidFill>
                <a:latin typeface="Calibri" panose="020F0502020204030204" pitchFamily="34" charset="0"/>
              </a:rPr>
              <a:t>-Serie gesponsert</a:t>
            </a:r>
            <a:r>
              <a:rPr lang="cs-CZ" altLang="en-US" sz="1700" u="none" dirty="0">
                <a:solidFill>
                  <a:schemeClr val="bg1"/>
                </a:solidFill>
                <a:latin typeface="Calibri" panose="020F0502020204030204" pitchFamily="34" charset="0"/>
              </a:rPr>
              <a:t>.</a:t>
            </a:r>
            <a:endParaRPr lang="sk-SK" altLang="en-US" sz="1700" u="none" dirty="0">
              <a:solidFill>
                <a:schemeClr val="bg1"/>
              </a:solidFill>
              <a:latin typeface="Calibri" panose="020F0502020204030204" pitchFamily="34" charset="0"/>
            </a:endParaRPr>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2" y="2385950"/>
            <a:ext cx="4896036" cy="3264024"/>
          </a:xfrm>
          <a:prstGeom prst="rect">
            <a:avLst/>
          </a:prstGeom>
        </p:spPr>
      </p:pic>
      <p:pic>
        <p:nvPicPr>
          <p:cNvPr id="7" name="Obrázo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378" y="2378243"/>
            <a:ext cx="2429891" cy="3239855"/>
          </a:xfrm>
          <a:prstGeom prst="rect">
            <a:avLst/>
          </a:prstGeom>
        </p:spPr>
      </p:pic>
    </p:spTree>
    <p:extLst>
      <p:ext uri="{BB962C8B-B14F-4D97-AF65-F5344CB8AC3E}">
        <p14:creationId xmlns:p14="http://schemas.microsoft.com/office/powerpoint/2010/main" val="3552935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467544" y="714375"/>
            <a:ext cx="6983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de-DE" altLang="en-US" b="1" u="none" dirty="0">
                <a:solidFill>
                  <a:srgbClr val="B6A86D"/>
                </a:solidFill>
                <a:latin typeface="Calibri" panose="020F0502020204030204" pitchFamily="34" charset="0"/>
              </a:rPr>
              <a:t>Gesicht</a:t>
            </a:r>
            <a:r>
              <a:rPr lang="sk-SK" altLang="en-US" b="1" u="none" dirty="0">
                <a:solidFill>
                  <a:srgbClr val="B6A86D"/>
                </a:solidFill>
                <a:latin typeface="Calibri" panose="020F0502020204030204" pitchFamily="34" charset="0"/>
              </a:rPr>
              <a:t> von </a:t>
            </a:r>
            <a:r>
              <a:rPr lang="sk-SK" altLang="en-US" b="1" u="none" dirty="0" err="1">
                <a:solidFill>
                  <a:srgbClr val="B6A86D"/>
                </a:solidFill>
                <a:latin typeface="Calibri" panose="020F0502020204030204" pitchFamily="34" charset="0"/>
              </a:rPr>
              <a:t>Inca</a:t>
            </a:r>
            <a:r>
              <a:rPr lang="sk-SK" altLang="en-US" b="1" u="none" dirty="0">
                <a:solidFill>
                  <a:srgbClr val="B6A86D"/>
                </a:solidFill>
                <a:latin typeface="Calibri" panose="020F0502020204030204" pitchFamily="34" charset="0"/>
              </a:rPr>
              <a:t> – </a:t>
            </a:r>
            <a:r>
              <a:rPr lang="sk-SK" altLang="en-US" b="1" u="none" dirty="0" err="1">
                <a:solidFill>
                  <a:srgbClr val="B6A86D"/>
                </a:solidFill>
                <a:latin typeface="Calibri" panose="020F0502020204030204" pitchFamily="34" charset="0"/>
              </a:rPr>
              <a:t>Helissa</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Collagen</a:t>
            </a:r>
            <a:r>
              <a:rPr lang="sk-SK" altLang="en-US" b="1" u="none" dirty="0">
                <a:solidFill>
                  <a:srgbClr val="B6A86D"/>
                </a:solidFill>
                <a:latin typeface="Calibri" panose="020F0502020204030204" pitchFamily="34" charset="0"/>
              </a:rPr>
              <a:t> in SK &amp; CZ</a:t>
            </a: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4139952" y="1532007"/>
            <a:ext cx="4176464"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endParaRPr lang="sk-SK" altLang="en-US" sz="1700" u="none" dirty="0">
              <a:solidFill>
                <a:schemeClr val="bg1"/>
              </a:solidFill>
              <a:latin typeface="Calibri" panose="020F0502020204030204" pitchFamily="34" charset="0"/>
            </a:endParaRPr>
          </a:p>
          <a:p>
            <a:pPr eaLnBrk="1" hangingPunct="1">
              <a:buFontTx/>
              <a:buChar char="•"/>
            </a:pPr>
            <a:r>
              <a:rPr lang="sk-SK" altLang="en-US" sz="1700" u="none" dirty="0">
                <a:solidFill>
                  <a:schemeClr val="bg1"/>
                </a:solidFill>
                <a:latin typeface="Calibri" panose="020F0502020204030204" pitchFamily="34" charset="0"/>
              </a:rPr>
              <a:t>Jana </a:t>
            </a:r>
            <a:r>
              <a:rPr lang="sk-SK" altLang="en-US" sz="1700" u="none" dirty="0" err="1">
                <a:solidFill>
                  <a:schemeClr val="bg1"/>
                </a:solidFill>
                <a:latin typeface="Calibri" panose="020F0502020204030204" pitchFamily="34" charset="0"/>
              </a:rPr>
              <a:t>Pištejová</a:t>
            </a:r>
            <a:endParaRPr lang="sk-SK" altLang="en-US" sz="1700" u="none" dirty="0">
              <a:solidFill>
                <a:schemeClr val="bg1"/>
              </a:solidFill>
              <a:latin typeface="Calibri" panose="020F0502020204030204" pitchFamily="34" charset="0"/>
            </a:endParaRPr>
          </a:p>
          <a:p>
            <a:pPr eaLnBrk="1" hangingPunct="1">
              <a:buFontTx/>
              <a:buChar char="•"/>
            </a:pPr>
            <a:r>
              <a:rPr lang="de-DE" altLang="en-US" sz="1700" u="none" dirty="0">
                <a:solidFill>
                  <a:schemeClr val="bg1"/>
                </a:solidFill>
                <a:latin typeface="Calibri" panose="020F0502020204030204" pitchFamily="34" charset="0"/>
              </a:rPr>
              <a:t>Berühmte Modedesignerin</a:t>
            </a:r>
          </a:p>
          <a:p>
            <a:pPr eaLnBrk="1" hangingPunct="1">
              <a:buFontTx/>
              <a:buChar char="•"/>
            </a:pPr>
            <a:r>
              <a:rPr lang="de-DE" altLang="en-US" sz="1700" u="none" dirty="0">
                <a:solidFill>
                  <a:schemeClr val="bg1"/>
                </a:solidFill>
                <a:latin typeface="Calibri" panose="020F0502020204030204" pitchFamily="34" charset="0"/>
              </a:rPr>
              <a:t>Natürlich schöne Dame</a:t>
            </a:r>
          </a:p>
          <a:p>
            <a:pPr eaLnBrk="1" hangingPunct="1">
              <a:buFontTx/>
              <a:buChar char="•"/>
            </a:pPr>
            <a:r>
              <a:rPr lang="de-DE" altLang="en-US" sz="1700" u="none" dirty="0">
                <a:solidFill>
                  <a:schemeClr val="bg1"/>
                </a:solidFill>
                <a:latin typeface="Calibri" panose="020F0502020204030204" pitchFamily="34" charset="0"/>
              </a:rPr>
              <a:t>Alter 35+</a:t>
            </a:r>
          </a:p>
          <a:p>
            <a:pPr eaLnBrk="1" hangingPunct="1">
              <a:buFontTx/>
              <a:buChar char="•"/>
            </a:pPr>
            <a:r>
              <a:rPr lang="de-DE" altLang="en-US" sz="1700" u="none" dirty="0">
                <a:solidFill>
                  <a:schemeClr val="bg1"/>
                </a:solidFill>
                <a:latin typeface="Calibri" panose="020F0502020204030204" pitchFamily="34" charset="0"/>
              </a:rPr>
              <a:t>Über 46,9 Followers</a:t>
            </a:r>
          </a:p>
          <a:p>
            <a:pPr eaLnBrk="1" hangingPunct="1">
              <a:buFontTx/>
              <a:buChar char="•"/>
            </a:pPr>
            <a:r>
              <a:rPr lang="de-DE" altLang="en-US" sz="1700" u="none" dirty="0">
                <a:solidFill>
                  <a:schemeClr val="bg1"/>
                </a:solidFill>
                <a:latin typeface="Calibri" panose="020F0502020204030204" pitchFamily="34" charset="0"/>
              </a:rPr>
              <a:t>Kollagen half ihr zu</a:t>
            </a:r>
            <a:r>
              <a:rPr lang="cs-CZ" altLang="en-US" sz="1700" u="none" dirty="0">
                <a:solidFill>
                  <a:schemeClr val="bg1"/>
                </a:solidFill>
                <a:latin typeface="Calibri" panose="020F0502020204030204" pitchFamily="34" charset="0"/>
              </a:rPr>
              <a:t>m</a:t>
            </a:r>
            <a:r>
              <a:rPr lang="de-DE" altLang="en-US" sz="1700" u="none" dirty="0">
                <a:solidFill>
                  <a:schemeClr val="bg1"/>
                </a:solidFill>
                <a:latin typeface="Calibri" panose="020F0502020204030204" pitchFamily="34" charset="0"/>
              </a:rPr>
              <a:t> stärkere</a:t>
            </a:r>
            <a:r>
              <a:rPr lang="cs-CZ" altLang="en-US" sz="1700" u="none" dirty="0">
                <a:solidFill>
                  <a:schemeClr val="bg1"/>
                </a:solidFill>
                <a:latin typeface="Calibri" panose="020F0502020204030204" pitchFamily="34" charset="0"/>
              </a:rPr>
              <a:t>n</a:t>
            </a:r>
            <a:r>
              <a:rPr lang="de-DE" altLang="en-US" sz="1700" u="none" dirty="0">
                <a:solidFill>
                  <a:schemeClr val="bg1"/>
                </a:solidFill>
                <a:latin typeface="Calibri" panose="020F0502020204030204" pitchFamily="34" charset="0"/>
              </a:rPr>
              <a:t> Haar und glänzender Haut</a:t>
            </a:r>
            <a:endParaRPr lang="sk-SK" altLang="en-US" sz="1700" u="none" dirty="0">
              <a:solidFill>
                <a:schemeClr val="bg1"/>
              </a:solidFill>
              <a:latin typeface="Calibri" panose="020F0502020204030204" pitchFamily="34" charset="0"/>
            </a:endParaRPr>
          </a:p>
          <a:p>
            <a:pPr eaLnBrk="1" hangingPunct="1">
              <a:buFontTx/>
              <a:buChar char="•"/>
            </a:pPr>
            <a:r>
              <a:rPr lang="sk-SK" sz="1800" dirty="0">
                <a:hlinkClick r:id="rId3"/>
              </a:rPr>
              <a:t>https://www.instagram.com/pistejka/</a:t>
            </a:r>
            <a:endParaRPr lang="sk-SK" altLang="en-US" sz="1700" u="none" dirty="0">
              <a:solidFill>
                <a:schemeClr val="bg1"/>
              </a:solidFill>
              <a:latin typeface="Calibri" panose="020F0502020204030204" pitchFamily="34" charset="0"/>
            </a:endParaRPr>
          </a:p>
        </p:txBody>
      </p:sp>
      <p:pic>
        <p:nvPicPr>
          <p:cNvPr id="8" name="Obrázok 7"/>
          <p:cNvPicPr>
            <a:picLocks noChangeAspect="1"/>
          </p:cNvPicPr>
          <p:nvPr/>
        </p:nvPicPr>
        <p:blipFill rotWithShape="1">
          <a:blip r:embed="rId4" cstate="print">
            <a:extLst>
              <a:ext uri="{28A0092B-C50C-407E-A947-70E740481C1C}">
                <a14:useLocalDpi xmlns:a14="http://schemas.microsoft.com/office/drawing/2010/main" val="0"/>
              </a:ext>
            </a:extLst>
          </a:blip>
          <a:srcRect l="4349" r="6522"/>
          <a:stretch/>
        </p:blipFill>
        <p:spPr>
          <a:xfrm>
            <a:off x="611560" y="1493673"/>
            <a:ext cx="2952328" cy="4416491"/>
          </a:xfrm>
          <a:prstGeom prst="rect">
            <a:avLst/>
          </a:prstGeom>
        </p:spPr>
      </p:pic>
    </p:spTree>
    <p:extLst>
      <p:ext uri="{BB962C8B-B14F-4D97-AF65-F5344CB8AC3E}">
        <p14:creationId xmlns:p14="http://schemas.microsoft.com/office/powerpoint/2010/main" val="2360011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0" descr="pozadie04">
            <a:extLst>
              <a:ext uri="{FF2B5EF4-FFF2-40B4-BE49-F238E27FC236}">
                <a16:creationId xmlns:a16="http://schemas.microsoft.com/office/drawing/2014/main" id="{A28FF51A-349B-425F-8A49-A6583CF99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30163"/>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Line 5">
            <a:extLst>
              <a:ext uri="{FF2B5EF4-FFF2-40B4-BE49-F238E27FC236}">
                <a16:creationId xmlns:a16="http://schemas.microsoft.com/office/drawing/2014/main" id="{E03F123C-6680-4455-8C6E-2082DCB00720}"/>
              </a:ext>
            </a:extLst>
          </p:cNvPr>
          <p:cNvSpPr>
            <a:spLocks noChangeShapeType="1"/>
          </p:cNvSpPr>
          <p:nvPr/>
        </p:nvSpPr>
        <p:spPr bwMode="auto">
          <a:xfrm>
            <a:off x="0" y="1171575"/>
            <a:ext cx="6300788"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7" name="Text Box 11">
            <a:extLst>
              <a:ext uri="{FF2B5EF4-FFF2-40B4-BE49-F238E27FC236}">
                <a16:creationId xmlns:a16="http://schemas.microsoft.com/office/drawing/2014/main" id="{34184F21-27A1-48BC-98F6-BCA39378DEAD}"/>
              </a:ext>
            </a:extLst>
          </p:cNvPr>
          <p:cNvSpPr txBox="1">
            <a:spLocks noChangeArrowheads="1"/>
          </p:cNvSpPr>
          <p:nvPr/>
        </p:nvSpPr>
        <p:spPr bwMode="auto">
          <a:xfrm>
            <a:off x="395536" y="504825"/>
            <a:ext cx="80648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sz="3200" b="1" u="none" dirty="0">
                <a:solidFill>
                  <a:srgbClr val="B6A86D"/>
                </a:solidFill>
                <a:latin typeface="Calibri" panose="020F0502020204030204" pitchFamily="34" charset="0"/>
              </a:rPr>
              <a:t>Beispiele </a:t>
            </a:r>
            <a:r>
              <a:rPr lang="cs-CZ" altLang="en-US" sz="3200" b="1" u="none" dirty="0">
                <a:solidFill>
                  <a:srgbClr val="B6A86D"/>
                </a:solidFill>
                <a:latin typeface="Calibri" panose="020F0502020204030204" pitchFamily="34" charset="0"/>
              </a:rPr>
              <a:t>von</a:t>
            </a:r>
            <a:r>
              <a:rPr lang="de-DE" altLang="en-US" sz="3200" b="1" u="none" dirty="0">
                <a:solidFill>
                  <a:srgbClr val="B6A86D"/>
                </a:solidFill>
                <a:latin typeface="Calibri" panose="020F0502020204030204" pitchFamily="34" charset="0"/>
              </a:rPr>
              <a:t> Broschüren</a:t>
            </a:r>
            <a:endParaRPr lang="sk-SK" altLang="en-US" sz="3200" b="1" u="none" dirty="0">
              <a:solidFill>
                <a:srgbClr val="B6A86D"/>
              </a:solidFill>
              <a:latin typeface="Calibri" panose="020F0502020204030204" pitchFamily="34" charset="0"/>
            </a:endParaRPr>
          </a:p>
        </p:txBody>
      </p:sp>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791245"/>
            <a:ext cx="4326230" cy="3528387"/>
          </a:xfrm>
          <a:prstGeom prst="rect">
            <a:avLst/>
          </a:prstGeom>
        </p:spPr>
      </p:pic>
      <p:pic>
        <p:nvPicPr>
          <p:cNvPr id="9" name="Obrázek 8">
            <a:extLst>
              <a:ext uri="{FF2B5EF4-FFF2-40B4-BE49-F238E27FC236}">
                <a16:creationId xmlns:a16="http://schemas.microsoft.com/office/drawing/2014/main" id="{AFAC2571-AD81-4E5A-81B2-77B2657DB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6891" y="373469"/>
            <a:ext cx="4074030" cy="5647809"/>
          </a:xfrm>
          <a:prstGeom prst="rect">
            <a:avLst/>
          </a:prstGeom>
        </p:spPr>
      </p:pic>
    </p:spTree>
    <p:extLst>
      <p:ext uri="{BB962C8B-B14F-4D97-AF65-F5344CB8AC3E}">
        <p14:creationId xmlns:p14="http://schemas.microsoft.com/office/powerpoint/2010/main" val="2882634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714375"/>
            <a:ext cx="67675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a:solidFill>
                  <a:srgbClr val="B6A86D"/>
                </a:solidFill>
                <a:latin typeface="Calibri" panose="020F0502020204030204" pitchFamily="34" charset="0"/>
              </a:rPr>
              <a:t> </a:t>
            </a:r>
            <a:r>
              <a:rPr lang="de-DE" altLang="en-US" b="1" u="none" dirty="0">
                <a:solidFill>
                  <a:srgbClr val="B6A86D"/>
                </a:solidFill>
                <a:latin typeface="Calibri" panose="020F0502020204030204" pitchFamily="34" charset="0"/>
              </a:rPr>
              <a:t>Beispiele </a:t>
            </a:r>
            <a:r>
              <a:rPr lang="cs-CZ" altLang="en-US" b="1" u="none" dirty="0">
                <a:solidFill>
                  <a:srgbClr val="B6A86D"/>
                </a:solidFill>
                <a:latin typeface="Calibri" panose="020F0502020204030204" pitchFamily="34" charset="0"/>
              </a:rPr>
              <a:t>von</a:t>
            </a:r>
            <a:r>
              <a:rPr lang="de-DE" altLang="en-US" b="1" u="none" dirty="0">
                <a:solidFill>
                  <a:srgbClr val="B6A86D"/>
                </a:solidFill>
                <a:latin typeface="Calibri" panose="020F0502020204030204" pitchFamily="34" charset="0"/>
              </a:rPr>
              <a:t> Broschüren</a:t>
            </a:r>
            <a:endParaRPr lang="sk-SK" altLang="en-US" b="1" u="none" dirty="0">
              <a:solidFill>
                <a:srgbClr val="B6A86D"/>
              </a:solidFill>
              <a:latin typeface="Calibri" panose="020F0502020204030204" pitchFamily="34" charset="0"/>
            </a:endParaRPr>
          </a:p>
          <a:p>
            <a:pPr eaLnBrk="1" hangingPunct="1"/>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1043608" y="1532007"/>
            <a:ext cx="66976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endParaRPr lang="sk-SK" altLang="en-US" sz="1700" u="none" dirty="0">
              <a:solidFill>
                <a:schemeClr val="bg1"/>
              </a:solidFill>
              <a:latin typeface="Calibri" panose="020F0502020204030204" pitchFamily="34" charset="0"/>
            </a:endParaRPr>
          </a:p>
          <a:p>
            <a:pPr eaLnBrk="1" hangingPunct="1">
              <a:buFontTx/>
              <a:buChar char="•"/>
            </a:pPr>
            <a:endParaRPr lang="sk-SK" altLang="en-US" sz="1700" u="none" dirty="0">
              <a:solidFill>
                <a:schemeClr val="bg1"/>
              </a:solidFill>
              <a:latin typeface="Calibri" panose="020F0502020204030204" pitchFamily="34" charset="0"/>
            </a:endParaRPr>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608" y="1532007"/>
            <a:ext cx="3858807" cy="4295282"/>
          </a:xfrm>
          <a:prstGeom prst="rect">
            <a:avLst/>
          </a:prstGeom>
        </p:spPr>
      </p:pic>
      <p:pic>
        <p:nvPicPr>
          <p:cNvPr id="2" name="Obrázo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239" y="1537808"/>
            <a:ext cx="2054328" cy="4289482"/>
          </a:xfrm>
          <a:prstGeom prst="rect">
            <a:avLst/>
          </a:prstGeom>
        </p:spPr>
      </p:pic>
      <p:pic>
        <p:nvPicPr>
          <p:cNvPr id="6" name="Obrázo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621" y="1532007"/>
            <a:ext cx="2026403" cy="4295282"/>
          </a:xfrm>
          <a:prstGeom prst="rect">
            <a:avLst/>
          </a:prstGeom>
        </p:spPr>
      </p:pic>
    </p:spTree>
    <p:extLst>
      <p:ext uri="{BB962C8B-B14F-4D97-AF65-F5344CB8AC3E}">
        <p14:creationId xmlns:p14="http://schemas.microsoft.com/office/powerpoint/2010/main" val="2728833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pozadie04">
            <a:extLst>
              <a:ext uri="{FF2B5EF4-FFF2-40B4-BE49-F238E27FC236}">
                <a16:creationId xmlns:a16="http://schemas.microsoft.com/office/drawing/2014/main" id="{CD2ADBAA-1D7B-419E-867E-A55765553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9">
            <a:extLst>
              <a:ext uri="{FF2B5EF4-FFF2-40B4-BE49-F238E27FC236}">
                <a16:creationId xmlns:a16="http://schemas.microsoft.com/office/drawing/2014/main" id="{F79359D7-2021-4823-9F06-A0CB4926A4B5}"/>
              </a:ext>
            </a:extLst>
          </p:cNvPr>
          <p:cNvSpPr txBox="1">
            <a:spLocks noChangeArrowheads="1"/>
          </p:cNvSpPr>
          <p:nvPr/>
        </p:nvSpPr>
        <p:spPr bwMode="auto">
          <a:xfrm>
            <a:off x="899592" y="739775"/>
            <a:ext cx="76328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cs-CZ" altLang="en-US" b="1" u="none" dirty="0">
                <a:solidFill>
                  <a:srgbClr val="B6A86D"/>
                </a:solidFill>
                <a:latin typeface="Calibri" panose="020F0502020204030204" pitchFamily="34" charset="0"/>
              </a:rPr>
              <a:t>Instagram-</a:t>
            </a:r>
            <a:r>
              <a:rPr lang="de-DE" altLang="en-US" b="1" u="none" dirty="0">
                <a:solidFill>
                  <a:srgbClr val="B6A86D"/>
                </a:solidFill>
                <a:latin typeface="Calibri" panose="020F0502020204030204" pitchFamily="34" charset="0"/>
              </a:rPr>
              <a:t>Testimonials unserer zufriedene</a:t>
            </a:r>
            <a:r>
              <a:rPr lang="cs-CZ" altLang="en-US" b="1" u="none" dirty="0">
                <a:solidFill>
                  <a:srgbClr val="B6A86D"/>
                </a:solidFill>
                <a:latin typeface="Calibri" panose="020F0502020204030204" pitchFamily="34" charset="0"/>
              </a:rPr>
              <a:t>r </a:t>
            </a:r>
            <a:r>
              <a:rPr lang="cs-CZ" altLang="en-US" b="1" u="none" dirty="0" err="1">
                <a:solidFill>
                  <a:srgbClr val="B6A86D"/>
                </a:solidFill>
                <a:latin typeface="Calibri" panose="020F0502020204030204" pitchFamily="34" charset="0"/>
              </a:rPr>
              <a:t>Kunden</a:t>
            </a:r>
            <a:endParaRPr lang="sk-SK" altLang="en-US" b="1" u="none" dirty="0">
              <a:solidFill>
                <a:srgbClr val="B6A86D"/>
              </a:solidFill>
              <a:latin typeface="Calibri" panose="020F0502020204030204" pitchFamily="34" charset="0"/>
            </a:endParaRPr>
          </a:p>
        </p:txBody>
      </p:sp>
      <p:sp>
        <p:nvSpPr>
          <p:cNvPr id="23555" name="Line 10">
            <a:extLst>
              <a:ext uri="{FF2B5EF4-FFF2-40B4-BE49-F238E27FC236}">
                <a16:creationId xmlns:a16="http://schemas.microsoft.com/office/drawing/2014/main" id="{F7D0077F-00D6-401F-82EA-310C6537AA3F}"/>
              </a:ext>
            </a:extLst>
          </p:cNvPr>
          <p:cNvSpPr>
            <a:spLocks noChangeShapeType="1"/>
          </p:cNvSpPr>
          <p:nvPr/>
        </p:nvSpPr>
        <p:spPr bwMode="auto">
          <a:xfrm>
            <a:off x="0" y="11969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484784"/>
            <a:ext cx="2444067" cy="4464050"/>
          </a:xfrm>
          <a:prstGeom prst="rect">
            <a:avLst/>
          </a:prstGeom>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1484784"/>
            <a:ext cx="2438488" cy="446405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pozadie05">
            <a:extLst>
              <a:ext uri="{FF2B5EF4-FFF2-40B4-BE49-F238E27FC236}">
                <a16:creationId xmlns:a16="http://schemas.microsoft.com/office/drawing/2014/main" id="{983D9BAF-F312-444F-94C8-6DA16947D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5">
            <a:extLst>
              <a:ext uri="{FF2B5EF4-FFF2-40B4-BE49-F238E27FC236}">
                <a16:creationId xmlns:a16="http://schemas.microsoft.com/office/drawing/2014/main" id="{70ED2607-40FA-4209-A007-0FF4E414AA0C}"/>
              </a:ext>
            </a:extLst>
          </p:cNvPr>
          <p:cNvSpPr txBox="1">
            <a:spLocks noChangeArrowheads="1"/>
          </p:cNvSpPr>
          <p:nvPr/>
        </p:nvSpPr>
        <p:spPr bwMode="auto">
          <a:xfrm>
            <a:off x="1258888" y="404813"/>
            <a:ext cx="6767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AT" altLang="en-US" b="1" u="none" dirty="0">
                <a:solidFill>
                  <a:srgbClr val="B6A86D"/>
                </a:solidFill>
                <a:latin typeface="Calibri" panose="020F0502020204030204" pitchFamily="34" charset="0"/>
              </a:rPr>
              <a:t>Mögliche Geschenke</a:t>
            </a:r>
            <a:endParaRPr lang="sk-SK" altLang="en-US" sz="1800" dirty="0"/>
          </a:p>
        </p:txBody>
      </p:sp>
      <p:sp>
        <p:nvSpPr>
          <p:cNvPr id="27651" name="Line 6">
            <a:extLst>
              <a:ext uri="{FF2B5EF4-FFF2-40B4-BE49-F238E27FC236}">
                <a16:creationId xmlns:a16="http://schemas.microsoft.com/office/drawing/2014/main" id="{B44077BB-6D59-42CD-AC81-6AC6246F99AF}"/>
              </a:ext>
            </a:extLst>
          </p:cNvPr>
          <p:cNvSpPr>
            <a:spLocks noChangeShapeType="1"/>
          </p:cNvSpPr>
          <p:nvPr/>
        </p:nvSpPr>
        <p:spPr bwMode="auto">
          <a:xfrm>
            <a:off x="323850" y="836613"/>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7652" name="Picture 11" descr="11 Pero">
            <a:extLst>
              <a:ext uri="{FF2B5EF4-FFF2-40B4-BE49-F238E27FC236}">
                <a16:creationId xmlns:a16="http://schemas.microsoft.com/office/drawing/2014/main" id="{F5584094-B538-405B-9C96-911DA34B4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933825"/>
            <a:ext cx="1093788"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Obrázok 3">
            <a:extLst>
              <a:ext uri="{FF2B5EF4-FFF2-40B4-BE49-F238E27FC236}">
                <a16:creationId xmlns:a16="http://schemas.microsoft.com/office/drawing/2014/main" id="{99BD45C5-F90C-47C2-9842-3C809F1CF5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484313"/>
            <a:ext cx="2311400"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logo Helissa">
            <a:extLst>
              <a:ext uri="{FF2B5EF4-FFF2-40B4-BE49-F238E27FC236}">
                <a16:creationId xmlns:a16="http://schemas.microsoft.com/office/drawing/2014/main" id="{0BF12EC6-A99D-4AE5-8B2A-EECB01B570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7625" y="5805488"/>
            <a:ext cx="10810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Obrázok 2">
            <a:extLst>
              <a:ext uri="{FF2B5EF4-FFF2-40B4-BE49-F238E27FC236}">
                <a16:creationId xmlns:a16="http://schemas.microsoft.com/office/drawing/2014/main" id="{18025CB6-0983-46EE-B2BC-D4795514D81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3284538"/>
            <a:ext cx="2168525"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2" descr="11 Kópia – helissa uterak3">
            <a:extLst>
              <a:ext uri="{FF2B5EF4-FFF2-40B4-BE49-F238E27FC236}">
                <a16:creationId xmlns:a16="http://schemas.microsoft.com/office/drawing/2014/main" id="{332ACBC3-A4AB-4312-B83C-8B049C4E61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500438"/>
            <a:ext cx="2770188"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11 Kópia - helissa blok">
            <a:extLst>
              <a:ext uri="{FF2B5EF4-FFF2-40B4-BE49-F238E27FC236}">
                <a16:creationId xmlns:a16="http://schemas.microsoft.com/office/drawing/2014/main" id="{CCFC259F-6D3F-41E9-8907-2C692C64F9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66068">
            <a:off x="1063625" y="1166813"/>
            <a:ext cx="186372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Obrázok 1">
            <a:extLst>
              <a:ext uri="{FF2B5EF4-FFF2-40B4-BE49-F238E27FC236}">
                <a16:creationId xmlns:a16="http://schemas.microsoft.com/office/drawing/2014/main" id="{00440430-3052-46EA-8A34-F67DAE8F4EC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95963" y="1484313"/>
            <a:ext cx="250507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8" descr="pozadie05">
            <a:extLst>
              <a:ext uri="{FF2B5EF4-FFF2-40B4-BE49-F238E27FC236}">
                <a16:creationId xmlns:a16="http://schemas.microsoft.com/office/drawing/2014/main" id="{821A1F7B-3638-4AD1-ACA6-E95424902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4">
            <a:extLst>
              <a:ext uri="{FF2B5EF4-FFF2-40B4-BE49-F238E27FC236}">
                <a16:creationId xmlns:a16="http://schemas.microsoft.com/office/drawing/2014/main" id="{7E51F861-3928-4C0C-99E7-2CA96AE0D52D}"/>
              </a:ext>
            </a:extLst>
          </p:cNvPr>
          <p:cNvSpPr txBox="1">
            <a:spLocks noChangeArrowheads="1"/>
          </p:cNvSpPr>
          <p:nvPr/>
        </p:nvSpPr>
        <p:spPr bwMode="auto">
          <a:xfrm>
            <a:off x="1258888" y="404813"/>
            <a:ext cx="6767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AT" altLang="en-US" b="1" u="none" dirty="0">
                <a:solidFill>
                  <a:srgbClr val="B6A86D"/>
                </a:solidFill>
                <a:latin typeface="Calibri" panose="020F0502020204030204" pitchFamily="34" charset="0"/>
              </a:rPr>
              <a:t>Promo-Präsentationsmöglichkeiten für Events</a:t>
            </a:r>
            <a:endParaRPr lang="sk-SK" altLang="en-US" sz="1800" dirty="0"/>
          </a:p>
        </p:txBody>
      </p:sp>
      <p:sp>
        <p:nvSpPr>
          <p:cNvPr id="28675" name="Line 5">
            <a:extLst>
              <a:ext uri="{FF2B5EF4-FFF2-40B4-BE49-F238E27FC236}">
                <a16:creationId xmlns:a16="http://schemas.microsoft.com/office/drawing/2014/main" id="{B714E3EC-DE90-4746-BA6C-ACCA3A30B5C3}"/>
              </a:ext>
            </a:extLst>
          </p:cNvPr>
          <p:cNvSpPr>
            <a:spLocks noChangeShapeType="1"/>
          </p:cNvSpPr>
          <p:nvPr/>
        </p:nvSpPr>
        <p:spPr bwMode="auto">
          <a:xfrm>
            <a:off x="323850" y="836613"/>
            <a:ext cx="5543550"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8677" name="Picture 13" descr="11 Stolik">
            <a:extLst>
              <a:ext uri="{FF2B5EF4-FFF2-40B4-BE49-F238E27FC236}">
                <a16:creationId xmlns:a16="http://schemas.microsoft.com/office/drawing/2014/main" id="{439762D5-BAF8-4DB9-93CA-A5B99AC0F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144588"/>
            <a:ext cx="272097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9" descr="11 Rollups">
            <a:extLst>
              <a:ext uri="{FF2B5EF4-FFF2-40B4-BE49-F238E27FC236}">
                <a16:creationId xmlns:a16="http://schemas.microsoft.com/office/drawing/2014/main" id="{1FA03D18-E739-475E-B11B-14B495770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96975"/>
            <a:ext cx="6121400" cy="4356100"/>
          </a:xfrm>
          <a:prstGeom prst="rect">
            <a:avLst/>
          </a:prstGeom>
          <a:noFill/>
          <a:ln w="9525">
            <a:solidFill>
              <a:srgbClr val="B6A86D"/>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8" descr="pozadie04">
            <a:extLst>
              <a:ext uri="{FF2B5EF4-FFF2-40B4-BE49-F238E27FC236}">
                <a16:creationId xmlns:a16="http://schemas.microsoft.com/office/drawing/2014/main" id="{F88A7214-04C7-4927-B398-0FC9BBC20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 Box 7">
            <a:extLst>
              <a:ext uri="{FF2B5EF4-FFF2-40B4-BE49-F238E27FC236}">
                <a16:creationId xmlns:a16="http://schemas.microsoft.com/office/drawing/2014/main" id="{48EE33AF-D3CF-4295-B9B0-2E24ED733881}"/>
              </a:ext>
            </a:extLst>
          </p:cNvPr>
          <p:cNvSpPr txBox="1">
            <a:spLocks noChangeArrowheads="1"/>
          </p:cNvSpPr>
          <p:nvPr/>
        </p:nvSpPr>
        <p:spPr bwMode="auto">
          <a:xfrm>
            <a:off x="1258888" y="739775"/>
            <a:ext cx="6767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b="1" u="none" dirty="0">
                <a:solidFill>
                  <a:srgbClr val="B6A86D"/>
                </a:solidFill>
                <a:latin typeface="Calibri" panose="020F0502020204030204" pitchFamily="34" charset="0"/>
              </a:rPr>
              <a:t>Kontakte</a:t>
            </a:r>
            <a:endParaRPr lang="sk-SK" altLang="en-US" sz="1800" dirty="0"/>
          </a:p>
        </p:txBody>
      </p:sp>
      <p:sp>
        <p:nvSpPr>
          <p:cNvPr id="30723" name="Line 8">
            <a:extLst>
              <a:ext uri="{FF2B5EF4-FFF2-40B4-BE49-F238E27FC236}">
                <a16:creationId xmlns:a16="http://schemas.microsoft.com/office/drawing/2014/main" id="{A0A8926F-AADF-4E72-8FB6-E8B2AD531F03}"/>
              </a:ext>
            </a:extLst>
          </p:cNvPr>
          <p:cNvSpPr>
            <a:spLocks noChangeShapeType="1"/>
          </p:cNvSpPr>
          <p:nvPr/>
        </p:nvSpPr>
        <p:spPr bwMode="auto">
          <a:xfrm>
            <a:off x="0" y="11969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4" name="Text Box 15">
            <a:extLst>
              <a:ext uri="{FF2B5EF4-FFF2-40B4-BE49-F238E27FC236}">
                <a16:creationId xmlns:a16="http://schemas.microsoft.com/office/drawing/2014/main" id="{72DCD4EC-826D-428B-A8D8-AE3C3724FADE}"/>
              </a:ext>
            </a:extLst>
          </p:cNvPr>
          <p:cNvSpPr txBox="1">
            <a:spLocks noChangeArrowheads="1"/>
          </p:cNvSpPr>
          <p:nvPr/>
        </p:nvSpPr>
        <p:spPr bwMode="auto">
          <a:xfrm>
            <a:off x="1258888" y="1557338"/>
            <a:ext cx="3911826"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sz="2000" u="none" dirty="0">
                <a:solidFill>
                  <a:schemeClr val="bg1"/>
                </a:solidFill>
                <a:latin typeface="Calibri" panose="020F0502020204030204" pitchFamily="34" charset="0"/>
              </a:rPr>
              <a:t>INCA </a:t>
            </a:r>
            <a:r>
              <a:rPr lang="sk-SK" altLang="en-US" sz="2000" u="none" dirty="0" err="1">
                <a:solidFill>
                  <a:schemeClr val="bg1"/>
                </a:solidFill>
                <a:latin typeface="Calibri" panose="020F0502020204030204" pitchFamily="34" charset="0"/>
              </a:rPr>
              <a:t>Collagen</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s.r.o</a:t>
            </a:r>
            <a:r>
              <a:rPr lang="sk-SK" altLang="en-US" sz="2000" u="none" dirty="0">
                <a:solidFill>
                  <a:schemeClr val="bg1"/>
                </a:solidFill>
                <a:latin typeface="Calibri" panose="020F0502020204030204" pitchFamily="34" charset="0"/>
              </a:rPr>
              <a:t>.</a:t>
            </a:r>
          </a:p>
          <a:p>
            <a:pPr eaLnBrk="1" hangingPunct="1"/>
            <a:r>
              <a:rPr lang="sk-SK" altLang="en-US" sz="2000" u="none" dirty="0">
                <a:solidFill>
                  <a:schemeClr val="bg1"/>
                </a:solidFill>
                <a:latin typeface="Calibri" panose="020F0502020204030204" pitchFamily="34" charset="0"/>
              </a:rPr>
              <a:t>Zborovská 906/11</a:t>
            </a:r>
          </a:p>
          <a:p>
            <a:pPr eaLnBrk="1" hangingPunct="1"/>
            <a:r>
              <a:rPr lang="sk-SK" altLang="en-US" sz="2000" u="none" dirty="0">
                <a:solidFill>
                  <a:schemeClr val="bg1"/>
                </a:solidFill>
                <a:latin typeface="Calibri" panose="020F0502020204030204" pitchFamily="34" charset="0"/>
              </a:rPr>
              <a:t>Brno</a:t>
            </a:r>
          </a:p>
          <a:p>
            <a:pPr eaLnBrk="1" hangingPunct="1"/>
            <a:r>
              <a:rPr lang="sk-SK" altLang="en-US" sz="2000" u="none" dirty="0" err="1">
                <a:solidFill>
                  <a:schemeClr val="bg1"/>
                </a:solidFill>
                <a:latin typeface="Calibri" panose="020F0502020204030204" pitchFamily="34" charset="0"/>
              </a:rPr>
              <a:t>Czech</a:t>
            </a:r>
            <a:r>
              <a:rPr lang="sk-SK" altLang="en-US" sz="2000" u="none" dirty="0">
                <a:solidFill>
                  <a:schemeClr val="bg1"/>
                </a:solidFill>
                <a:latin typeface="Calibri" panose="020F0502020204030204" pitchFamily="34" charset="0"/>
              </a:rPr>
              <a:t> </a:t>
            </a:r>
            <a:r>
              <a:rPr lang="sk-SK" altLang="en-US" sz="2000" u="none" dirty="0" err="1">
                <a:solidFill>
                  <a:schemeClr val="bg1"/>
                </a:solidFill>
                <a:latin typeface="Calibri" panose="020F0502020204030204" pitchFamily="34" charset="0"/>
              </a:rPr>
              <a:t>republic</a:t>
            </a:r>
            <a:endParaRPr lang="sk-SK" altLang="en-US" sz="2000" u="none" dirty="0">
              <a:solidFill>
                <a:schemeClr val="bg1"/>
              </a:solidFill>
              <a:latin typeface="Calibri" panose="020F0502020204030204" pitchFamily="34" charset="0"/>
            </a:endParaRPr>
          </a:p>
          <a:p>
            <a:pPr eaLnBrk="1" hangingPunct="1"/>
            <a:endParaRPr lang="sk-SK" altLang="en-US" sz="2000" u="none" dirty="0">
              <a:solidFill>
                <a:schemeClr val="bg1"/>
              </a:solidFill>
              <a:latin typeface="Calibri" panose="020F0502020204030204" pitchFamily="34" charset="0"/>
            </a:endParaRPr>
          </a:p>
          <a:p>
            <a:pPr eaLnBrk="1" hangingPunct="1"/>
            <a:endParaRPr lang="sk-SK" altLang="en-US" sz="2000" u="none" dirty="0">
              <a:solidFill>
                <a:schemeClr val="bg1"/>
              </a:solidFill>
              <a:latin typeface="Calibri" panose="020F0502020204030204" pitchFamily="34" charset="0"/>
            </a:endParaRPr>
          </a:p>
          <a:p>
            <a:pPr eaLnBrk="1" hangingPunct="1"/>
            <a:r>
              <a:rPr lang="sk-SK" altLang="en-US" sz="2000" u="none" dirty="0">
                <a:solidFill>
                  <a:schemeClr val="bg1"/>
                </a:solidFill>
                <a:latin typeface="Calibri" panose="020F0502020204030204" pitchFamily="34" charset="0"/>
                <a:hlinkClick r:id="rId3"/>
              </a:rPr>
              <a:t>www.helissacollagen.com</a:t>
            </a:r>
            <a:br>
              <a:rPr lang="sk-SK" altLang="en-US" sz="2000" u="none" dirty="0">
                <a:solidFill>
                  <a:schemeClr val="bg1"/>
                </a:solidFill>
                <a:latin typeface="Calibri" panose="020F0502020204030204" pitchFamily="34" charset="0"/>
              </a:rPr>
            </a:br>
            <a:r>
              <a:rPr lang="sk-SK" altLang="en-US" sz="2000" u="none" dirty="0">
                <a:solidFill>
                  <a:schemeClr val="bg1"/>
                </a:solidFill>
                <a:latin typeface="Calibri" panose="020F0502020204030204" pitchFamily="34" charset="0"/>
                <a:hlinkClick r:id="rId4"/>
              </a:rPr>
              <a:t>info@incacollagen.eu</a:t>
            </a:r>
            <a:r>
              <a:rPr lang="sk-SK" altLang="en-US" sz="2000" u="none" dirty="0">
                <a:solidFill>
                  <a:schemeClr val="bg1"/>
                </a:solidFill>
                <a:latin typeface="Calibri" panose="020F0502020204030204" pitchFamily="34" charset="0"/>
              </a:rPr>
              <a:t> </a:t>
            </a:r>
          </a:p>
          <a:p>
            <a:pPr eaLnBrk="1" hangingPunct="1"/>
            <a:endParaRPr lang="sk-SK" altLang="en-US" sz="2000" u="none" dirty="0">
              <a:solidFill>
                <a:schemeClr val="bg1"/>
              </a:solidFill>
              <a:latin typeface="Calibri" panose="020F0502020204030204" pitchFamily="34" charset="0"/>
            </a:endParaRPr>
          </a:p>
          <a:p>
            <a:pPr eaLnBrk="1" hangingPunct="1"/>
            <a:r>
              <a:rPr lang="sk-SK" altLang="en-US" sz="2000" u="none" dirty="0">
                <a:solidFill>
                  <a:schemeClr val="bg1"/>
                </a:solidFill>
                <a:latin typeface="Calibri" panose="020F0502020204030204" pitchFamily="34" charset="0"/>
              </a:rPr>
              <a:t>IG: </a:t>
            </a:r>
            <a:r>
              <a:rPr lang="sk-SK" altLang="en-US" sz="2000" u="none" dirty="0" err="1">
                <a:solidFill>
                  <a:schemeClr val="bg1"/>
                </a:solidFill>
                <a:latin typeface="Calibri" panose="020F0502020204030204" pitchFamily="34" charset="0"/>
                <a:hlinkClick r:id="rId5"/>
              </a:rPr>
              <a:t>helissa_collagen_official</a:t>
            </a:r>
            <a:endParaRPr lang="sk-SK" altLang="en-US" sz="2000" u="none" dirty="0">
              <a:solidFill>
                <a:schemeClr val="bg1"/>
              </a:solidFill>
              <a:latin typeface="Calibri" panose="020F0502020204030204" pitchFamily="34" charset="0"/>
            </a:endParaRPr>
          </a:p>
          <a:p>
            <a:pPr eaLnBrk="1" hangingPunct="1"/>
            <a:r>
              <a:rPr lang="sk-SK" altLang="en-US" sz="2000" u="none" dirty="0">
                <a:solidFill>
                  <a:schemeClr val="bg1"/>
                </a:solidFill>
                <a:latin typeface="Calibri" panose="020F0502020204030204" pitchFamily="34" charset="0"/>
              </a:rPr>
              <a:t>FB: </a:t>
            </a:r>
            <a:r>
              <a:rPr lang="sk-SK" altLang="en-US" sz="2000" u="none" dirty="0" err="1">
                <a:solidFill>
                  <a:schemeClr val="bg1"/>
                </a:solidFill>
                <a:latin typeface="Calibri" panose="020F0502020204030204" pitchFamily="34" charset="0"/>
                <a:hlinkClick r:id="rId6"/>
              </a:rPr>
              <a:t>helissa_collagen_official</a:t>
            </a:r>
            <a:endParaRPr lang="sk-SK" altLang="en-US" sz="2000" u="none" dirty="0">
              <a:solidFill>
                <a:schemeClr val="bg1"/>
              </a:solidFill>
              <a:latin typeface="Calibri" panose="020F0502020204030204" pitchFamily="34" charset="0"/>
            </a:endParaRPr>
          </a:p>
          <a:p>
            <a:pPr eaLnBrk="1" hangingPunct="1"/>
            <a:r>
              <a:rPr lang="sk-SK" altLang="en-US" sz="2000" u="none" dirty="0">
                <a:solidFill>
                  <a:schemeClr val="bg1"/>
                </a:solidFill>
                <a:latin typeface="Calibri" panose="020F0502020204030204" pitchFamily="34" charset="0"/>
              </a:rPr>
              <a:t>YT: </a:t>
            </a:r>
            <a:r>
              <a:rPr lang="sk-SK" altLang="en-US" sz="2000" u="none" dirty="0" err="1">
                <a:solidFill>
                  <a:schemeClr val="bg1"/>
                </a:solidFill>
                <a:latin typeface="Calibri" panose="020F0502020204030204" pitchFamily="34" charset="0"/>
                <a:hlinkClick r:id="rId7"/>
              </a:rPr>
              <a:t>Helissa</a:t>
            </a:r>
            <a:r>
              <a:rPr lang="sk-SK" altLang="en-US" sz="2000" u="none" dirty="0">
                <a:solidFill>
                  <a:schemeClr val="bg1"/>
                </a:solidFill>
                <a:latin typeface="Calibri" panose="020F0502020204030204" pitchFamily="34" charset="0"/>
                <a:hlinkClick r:id="rId7"/>
              </a:rPr>
              <a:t> </a:t>
            </a:r>
            <a:r>
              <a:rPr lang="sk-SK" altLang="en-US" sz="2000" u="none" dirty="0" err="1">
                <a:solidFill>
                  <a:schemeClr val="bg1"/>
                </a:solidFill>
                <a:latin typeface="Calibri" panose="020F0502020204030204" pitchFamily="34" charset="0"/>
                <a:hlinkClick r:id="rId7"/>
              </a:rPr>
              <a:t>Collagen</a:t>
            </a:r>
            <a:endParaRPr lang="sk-SK" altLang="en-US" sz="2000" u="none" dirty="0">
              <a:solidFill>
                <a:schemeClr val="bg1"/>
              </a:solidFill>
              <a:latin typeface="Calibri" panose="020F0502020204030204" pitchFamily="34" charset="0"/>
            </a:endParaRPr>
          </a:p>
          <a:p>
            <a:pPr eaLnBrk="1" hangingPunct="1"/>
            <a:endParaRPr lang="sk-SK" altLang="en-US" sz="1600" b="1" u="none" dirty="0">
              <a:solidFill>
                <a:srgbClr val="B6A86D"/>
              </a:solidFill>
              <a:latin typeface="Calibri" panose="020F0502020204030204" pitchFamily="34" charset="0"/>
            </a:endParaRPr>
          </a:p>
          <a:p>
            <a:pPr eaLnBrk="1" hangingPunct="1"/>
            <a:endParaRPr lang="sk-SK" altLang="en-US" sz="1600" u="none" dirty="0">
              <a:solidFill>
                <a:schemeClr val="bg1"/>
              </a:solidFill>
              <a:latin typeface="Calibri" panose="020F0502020204030204" pitchFamily="34" charset="0"/>
            </a:endParaRPr>
          </a:p>
          <a:p>
            <a:pPr eaLnBrk="1" hangingPunct="1">
              <a:spcBef>
                <a:spcPct val="50000"/>
              </a:spcBef>
            </a:pPr>
            <a:r>
              <a:rPr lang="sk-SK" altLang="en-US" sz="1600" dirty="0">
                <a:latin typeface="Calibri" panose="020F0502020204030204" pitchFamily="34" charset="0"/>
              </a:rPr>
              <a:t> </a:t>
            </a:r>
          </a:p>
        </p:txBody>
      </p:sp>
      <p:pic>
        <p:nvPicPr>
          <p:cNvPr id="2" name="Obrázok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2040" y="1360972"/>
            <a:ext cx="3488801" cy="37890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899592" y="350505"/>
            <a:ext cx="655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Jenseits</a:t>
            </a:r>
            <a:r>
              <a:rPr lang="sk-SK" altLang="en-US" b="1" u="none" dirty="0">
                <a:solidFill>
                  <a:srgbClr val="B6A86D"/>
                </a:solidFill>
                <a:latin typeface="Calibri" panose="020F0502020204030204" pitchFamily="34" charset="0"/>
              </a:rPr>
              <a:t> der </a:t>
            </a:r>
            <a:r>
              <a:rPr lang="sk-SK" altLang="en-US" b="1" u="none" dirty="0" err="1">
                <a:solidFill>
                  <a:srgbClr val="B6A86D"/>
                </a:solidFill>
                <a:latin typeface="Calibri" panose="020F0502020204030204" pitchFamily="34" charset="0"/>
              </a:rPr>
              <a:t>Geschichte</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899592" y="1340768"/>
            <a:ext cx="7056784"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marL="0" indent="0" eaLnBrk="1" hangingPunct="1"/>
            <a:r>
              <a:rPr lang="sk-SK" altLang="en-US" sz="2000" u="none" dirty="0" err="1">
                <a:solidFill>
                  <a:schemeClr val="bg1"/>
                </a:solidFill>
                <a:latin typeface="Calibri" panose="020F0502020204030204" pitchFamily="34" charset="0"/>
              </a:rPr>
              <a:t>Helissa</a:t>
            </a:r>
            <a:r>
              <a:rPr lang="sk-SK" altLang="en-US" sz="2000" u="none" dirty="0">
                <a:solidFill>
                  <a:schemeClr val="bg1"/>
                </a:solidFill>
                <a:latin typeface="Calibri" panose="020F0502020204030204" pitchFamily="34" charset="0"/>
              </a:rPr>
              <a:t> C</a:t>
            </a:r>
            <a:r>
              <a:rPr lang="de-DE" altLang="en-US" sz="2000" u="none" dirty="0" err="1">
                <a:solidFill>
                  <a:schemeClr val="bg1"/>
                </a:solidFill>
                <a:latin typeface="Calibri" panose="020F0502020204030204" pitchFamily="34" charset="0"/>
              </a:rPr>
              <a:t>ollagen</a:t>
            </a:r>
            <a:r>
              <a:rPr lang="de-DE" altLang="en-US" sz="2000" u="none" dirty="0">
                <a:solidFill>
                  <a:schemeClr val="bg1"/>
                </a:solidFill>
                <a:latin typeface="Calibri" panose="020F0502020204030204" pitchFamily="34" charset="0"/>
              </a:rPr>
              <a:t> ist ein tschechisches Produkt, das auf der Qualität und Reinheit des Rohmaterials basiert. Da es sich um ein Premium</a:t>
            </a:r>
            <a:r>
              <a:rPr lang="sk-SK" altLang="en-US" sz="2000" u="none" dirty="0">
                <a:solidFill>
                  <a:schemeClr val="bg1"/>
                </a:solidFill>
                <a:latin typeface="Calibri" panose="020F0502020204030204" pitchFamily="34" charset="0"/>
              </a:rPr>
              <a:t> </a:t>
            </a:r>
            <a:r>
              <a:rPr lang="de-DE" altLang="en-US" sz="2000" u="none" dirty="0">
                <a:solidFill>
                  <a:schemeClr val="bg1"/>
                </a:solidFill>
                <a:latin typeface="Calibri" panose="020F0502020204030204" pitchFamily="34" charset="0"/>
              </a:rPr>
              <a:t>Kollagen handelt, werden strenge Kontrollen bei der Verarbeitung und Auswahl eingehalten. Aufgrund seiner Reinheit, zertifizierte</a:t>
            </a:r>
            <a:r>
              <a:rPr lang="cs-CZ" altLang="en-US" sz="2000" u="none" dirty="0">
                <a:solidFill>
                  <a:schemeClr val="bg1"/>
                </a:solidFill>
                <a:latin typeface="Calibri" panose="020F0502020204030204" pitchFamily="34" charset="0"/>
              </a:rPr>
              <a:t>r</a:t>
            </a:r>
            <a:r>
              <a:rPr lang="de-DE" altLang="en-US" sz="2000" u="none" dirty="0">
                <a:solidFill>
                  <a:schemeClr val="bg1"/>
                </a:solidFill>
                <a:latin typeface="Calibri" panose="020F0502020204030204" pitchFamily="34" charset="0"/>
              </a:rPr>
              <a:t> Bioaktivität und nachgewiesene</a:t>
            </a:r>
            <a:r>
              <a:rPr lang="cs-CZ" altLang="en-US" sz="2000" u="none" dirty="0">
                <a:solidFill>
                  <a:schemeClr val="bg1"/>
                </a:solidFill>
                <a:latin typeface="Calibri" panose="020F0502020204030204" pitchFamily="34" charset="0"/>
              </a:rPr>
              <a:t>r</a:t>
            </a:r>
            <a:r>
              <a:rPr lang="de-DE" altLang="en-US" sz="2000" u="none" dirty="0">
                <a:solidFill>
                  <a:schemeClr val="bg1"/>
                </a:solidFill>
                <a:latin typeface="Calibri" panose="020F0502020204030204" pitchFamily="34" charset="0"/>
              </a:rPr>
              <a:t> Wirkung wird es nicht nur von Kunden, sondern auch von Experten aus den Reihen von Ärzten und Apothekern empfohlen.</a:t>
            </a:r>
            <a:endParaRPr lang="sk-SK" altLang="en-US" sz="2000" u="none" dirty="0">
              <a:solidFill>
                <a:schemeClr val="bg1"/>
              </a:solidFill>
              <a:latin typeface="Calibri" panose="020F0502020204030204" pitchFamily="34" charset="0"/>
            </a:endParaRPr>
          </a:p>
          <a:p>
            <a:pPr marL="0" indent="0" eaLnBrk="1" hangingPunct="1"/>
            <a:endParaRPr lang="sk-SK" altLang="en-US" sz="2000" u="none" dirty="0">
              <a:solidFill>
                <a:schemeClr val="bg1"/>
              </a:solidFill>
              <a:latin typeface="Calibri" panose="020F0502020204030204" pitchFamily="34" charset="0"/>
            </a:endParaRPr>
          </a:p>
          <a:p>
            <a:pPr marL="0" indent="0" eaLnBrk="1" hangingPunct="1"/>
            <a:r>
              <a:rPr lang="de-DE" altLang="en-US" sz="2000" u="none" dirty="0">
                <a:solidFill>
                  <a:schemeClr val="bg1"/>
                </a:solidFill>
                <a:latin typeface="Calibri" panose="020F0502020204030204" pitchFamily="34" charset="0"/>
              </a:rPr>
              <a:t>Seit 2015, als es als eines der ersten hydrolysierten Kollagene auf den Markt kam, hat sein Ansatz die Gunst und das Vertrauen der Kunden gewonnen. </a:t>
            </a:r>
            <a:r>
              <a:rPr lang="sk-SK" altLang="en-US" sz="2000" u="none" dirty="0">
                <a:solidFill>
                  <a:schemeClr val="bg1"/>
                </a:solidFill>
                <a:latin typeface="Calibri" panose="020F0502020204030204" pitchFamily="34" charset="0"/>
              </a:rPr>
              <a:t>Der Produkt </a:t>
            </a:r>
            <a:r>
              <a:rPr lang="de-DE" altLang="en-US" sz="2000" u="none" dirty="0">
                <a:solidFill>
                  <a:schemeClr val="bg1"/>
                </a:solidFill>
                <a:latin typeface="Calibri" panose="020F0502020204030204" pitchFamily="34" charset="0"/>
              </a:rPr>
              <a:t>hat in dieser Zeit mehr als 100.000 Kunden geholfen und baut weiterhin Vertrauen in ein neues Produkt auf, </a:t>
            </a:r>
            <a:r>
              <a:rPr lang="cs-CZ" altLang="en-US" sz="2000" u="none" dirty="0" err="1">
                <a:solidFill>
                  <a:schemeClr val="bg1"/>
                </a:solidFill>
                <a:latin typeface="Calibri" panose="020F0502020204030204" pitchFamily="34" charset="0"/>
              </a:rPr>
              <a:t>und</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zwar</a:t>
            </a:r>
            <a:r>
              <a:rPr lang="cs-CZ" altLang="en-US" sz="2000" u="none" dirty="0">
                <a:solidFill>
                  <a:schemeClr val="bg1"/>
                </a:solidFill>
                <a:latin typeface="Calibri" panose="020F0502020204030204" pitchFamily="34" charset="0"/>
              </a:rPr>
              <a:t> in </a:t>
            </a:r>
            <a:r>
              <a:rPr lang="de-DE" altLang="en-US" sz="2000" u="none" dirty="0">
                <a:solidFill>
                  <a:schemeClr val="bg1"/>
                </a:solidFill>
                <a:latin typeface="Calibri" panose="020F0502020204030204" pitchFamily="34" charset="0"/>
              </a:rPr>
              <a:t>das </a:t>
            </a:r>
            <a:r>
              <a:rPr lang="cs-CZ" altLang="en-US" sz="2000" u="none" dirty="0" err="1">
                <a:solidFill>
                  <a:schemeClr val="bg1"/>
                </a:solidFill>
                <a:latin typeface="Calibri" panose="020F0502020204030204" pitchFamily="34" charset="0"/>
              </a:rPr>
              <a:t>für</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Tiere</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bestimmte</a:t>
            </a:r>
            <a:r>
              <a:rPr lang="de-DE" altLang="en-US" sz="2000" u="none" dirty="0">
                <a:solidFill>
                  <a:schemeClr val="bg1"/>
                </a:solidFill>
                <a:latin typeface="Calibri" panose="020F0502020204030204" pitchFamily="34" charset="0"/>
              </a:rPr>
              <a:t> Kollagen namens </a:t>
            </a:r>
            <a:r>
              <a:rPr lang="de-DE" altLang="en-US" sz="2000" u="none" dirty="0" err="1">
                <a:solidFill>
                  <a:schemeClr val="bg1"/>
                </a:solidFill>
                <a:latin typeface="Calibri" panose="020F0502020204030204" pitchFamily="34" charset="0"/>
              </a:rPr>
              <a:t>Incapet</a:t>
            </a:r>
            <a:r>
              <a:rPr lang="de-DE" altLang="en-US" sz="2000" u="none" dirty="0">
                <a:solidFill>
                  <a:schemeClr val="bg1"/>
                </a:solidFill>
                <a:latin typeface="Calibri" panose="020F0502020204030204" pitchFamily="34" charset="0"/>
              </a:rPr>
              <a:t> Collagen.</a:t>
            </a:r>
          </a:p>
          <a:p>
            <a:pPr eaLnBrk="1" hangingPunct="1">
              <a:buFontTx/>
              <a:buChar char="•"/>
            </a:pPr>
            <a:endParaRPr lang="en-US" altLang="en-US" sz="2000" u="none" dirty="0">
              <a:solidFill>
                <a:schemeClr val="bg1"/>
              </a:solidFill>
              <a:latin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539552" y="350505"/>
            <a:ext cx="69115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Gep</a:t>
            </a:r>
            <a:r>
              <a:rPr lang="de-DE" altLang="en-US" b="1" u="none" dirty="0" err="1">
                <a:solidFill>
                  <a:srgbClr val="B6A86D"/>
                </a:solidFill>
                <a:latin typeface="Calibri" panose="020F0502020204030204" pitchFamily="34" charset="0"/>
              </a:rPr>
              <a:t>rüfte</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Qualität</a:t>
            </a:r>
            <a:endParaRPr lang="sk-SK" altLang="en-US" b="1" u="none" dirty="0">
              <a:solidFill>
                <a:srgbClr val="B6A86D"/>
              </a:solidFill>
              <a:latin typeface="Calibri" panose="020F0502020204030204" pitchFamily="34" charset="0"/>
            </a:endParaRPr>
          </a:p>
          <a:p>
            <a:pPr eaLnBrk="1" hangingPunct="1"/>
            <a:r>
              <a:rPr lang="sk-SK" altLang="en-US" b="1" u="none" dirty="0">
                <a:solidFill>
                  <a:srgbClr val="B6A86D"/>
                </a:solidFill>
                <a:latin typeface="Calibri" panose="020F0502020204030204" pitchFamily="34" charset="0"/>
              </a:rPr>
              <a:t> </a:t>
            </a: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 name="Obrázek 2" descr="Obsah obrázku exteriér, podepsat, míč, vsedě&#10;&#10;Popis byl vytvořen automaticky">
            <a:extLst>
              <a:ext uri="{FF2B5EF4-FFF2-40B4-BE49-F238E27FC236}">
                <a16:creationId xmlns:a16="http://schemas.microsoft.com/office/drawing/2014/main" id="{B3128955-5C41-47A9-ABB2-61391151A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287066"/>
            <a:ext cx="1445717" cy="1524950"/>
          </a:xfrm>
          <a:prstGeom prst="rect">
            <a:avLst/>
          </a:prstGeom>
        </p:spPr>
      </p:pic>
      <p:sp>
        <p:nvSpPr>
          <p:cNvPr id="8" name="Obdélník 7">
            <a:extLst>
              <a:ext uri="{FF2B5EF4-FFF2-40B4-BE49-F238E27FC236}">
                <a16:creationId xmlns:a16="http://schemas.microsoft.com/office/drawing/2014/main" id="{6246D417-2CDC-44AD-B60F-858302CD4A6D}"/>
              </a:ext>
            </a:extLst>
          </p:cNvPr>
          <p:cNvSpPr/>
          <p:nvPr/>
        </p:nvSpPr>
        <p:spPr>
          <a:xfrm>
            <a:off x="539552" y="1268760"/>
            <a:ext cx="5112568" cy="2585323"/>
          </a:xfrm>
          <a:prstGeom prst="rect">
            <a:avLst/>
          </a:prstGeom>
        </p:spPr>
        <p:txBody>
          <a:bodyPr wrap="square">
            <a:spAutoFit/>
          </a:bodyPr>
          <a:lstStyle/>
          <a:p>
            <a:pPr marL="0" indent="0" eaLnBrk="1" hangingPunct="1"/>
            <a:r>
              <a:rPr lang="de-DE" altLang="en-US" u="none" dirty="0">
                <a:solidFill>
                  <a:schemeClr val="bg1"/>
                </a:solidFill>
                <a:latin typeface="Calibri" panose="020F0502020204030204" pitchFamily="34" charset="0"/>
              </a:rPr>
              <a:t>Das Unternehmen hat mehrere Zertifikate für Produktreinheit und -qualität erhalten und verteidigt. Dazu gehört das Bioaktivitätszertifikat, das die Reinheit und Wirkung von Kollagen und seinem </a:t>
            </a:r>
            <a:r>
              <a:rPr lang="cs-CZ" altLang="en-US" u="none" dirty="0">
                <a:solidFill>
                  <a:schemeClr val="bg1"/>
                </a:solidFill>
                <a:latin typeface="Calibri" panose="020F0502020204030204" pitchFamily="34" charset="0"/>
              </a:rPr>
              <a:t>„</a:t>
            </a:r>
            <a:r>
              <a:rPr lang="de-DE" altLang="en-US" u="none" dirty="0">
                <a:solidFill>
                  <a:schemeClr val="bg1"/>
                </a:solidFill>
                <a:latin typeface="Calibri" panose="020F0502020204030204" pitchFamily="34" charset="0"/>
              </a:rPr>
              <a:t>lebend</a:t>
            </a:r>
            <a:r>
              <a:rPr lang="cs-CZ" altLang="en-US" u="none" dirty="0" err="1">
                <a:solidFill>
                  <a:schemeClr val="bg1"/>
                </a:solidFill>
                <a:latin typeface="Calibri" panose="020F0502020204030204" pitchFamily="34" charset="0"/>
              </a:rPr>
              <a:t>ig</a:t>
            </a:r>
            <a:r>
              <a:rPr lang="de-DE" altLang="en-US" u="none" dirty="0">
                <a:solidFill>
                  <a:schemeClr val="bg1"/>
                </a:solidFill>
                <a:latin typeface="Calibri" panose="020F0502020204030204" pitchFamily="34" charset="0"/>
              </a:rPr>
              <a:t>en</a:t>
            </a:r>
            <a:r>
              <a:rPr lang="cs-CZ" altLang="en-US" u="none" dirty="0">
                <a:solidFill>
                  <a:schemeClr val="bg1"/>
                </a:solidFill>
                <a:latin typeface="Calibri" panose="020F0502020204030204" pitchFamily="34" charset="0"/>
              </a:rPr>
              <a:t>“</a:t>
            </a:r>
            <a:r>
              <a:rPr lang="de-DE" altLang="en-US" u="none" dirty="0">
                <a:solidFill>
                  <a:schemeClr val="bg1"/>
                </a:solidFill>
                <a:latin typeface="Calibri" panose="020F0502020204030204" pitchFamily="34" charset="0"/>
              </a:rPr>
              <a:t> Molekül bestätigt. Gleichzeitig w</a:t>
            </a:r>
            <a:r>
              <a:rPr lang="cs-CZ" altLang="en-US" u="none" dirty="0" err="1">
                <a:solidFill>
                  <a:schemeClr val="bg1"/>
                </a:solidFill>
                <a:latin typeface="Calibri" panose="020F0502020204030204" pitchFamily="34" charset="0"/>
              </a:rPr>
              <a:t>urde</a:t>
            </a:r>
            <a:r>
              <a:rPr lang="de-DE" altLang="en-US" u="none" dirty="0">
                <a:solidFill>
                  <a:schemeClr val="bg1"/>
                </a:solidFill>
                <a:latin typeface="Calibri" panose="020F0502020204030204" pitchFamily="34" charset="0"/>
              </a:rPr>
              <a:t> das Produkt von der tschechischen Heimunternehmensorganisation Made in </a:t>
            </a:r>
            <a:r>
              <a:rPr lang="de-DE" altLang="en-US" u="none" dirty="0" err="1">
                <a:solidFill>
                  <a:schemeClr val="bg1"/>
                </a:solidFill>
                <a:latin typeface="Calibri" panose="020F0502020204030204" pitchFamily="34" charset="0"/>
              </a:rPr>
              <a:t>the</a:t>
            </a:r>
            <a:r>
              <a:rPr lang="de-DE" altLang="en-US" u="none" dirty="0">
                <a:solidFill>
                  <a:schemeClr val="bg1"/>
                </a:solidFill>
                <a:latin typeface="Calibri" panose="020F0502020204030204" pitchFamily="34" charset="0"/>
              </a:rPr>
              <a:t> Czech </a:t>
            </a:r>
            <a:r>
              <a:rPr lang="de-DE" altLang="en-US" u="none" dirty="0" err="1">
                <a:solidFill>
                  <a:schemeClr val="bg1"/>
                </a:solidFill>
                <a:latin typeface="Calibri" panose="020F0502020204030204" pitchFamily="34" charset="0"/>
              </a:rPr>
              <a:t>Republic</a:t>
            </a:r>
            <a:r>
              <a:rPr lang="de-DE" altLang="en-US" u="none" dirty="0">
                <a:solidFill>
                  <a:schemeClr val="bg1"/>
                </a:solidFill>
                <a:latin typeface="Calibri" panose="020F0502020204030204" pitchFamily="34" charset="0"/>
              </a:rPr>
              <a:t> ausgezeichnet. Es wurde bestätigt, dass </a:t>
            </a:r>
            <a:r>
              <a:rPr lang="de-DE" altLang="en-US" u="none" dirty="0" err="1">
                <a:solidFill>
                  <a:schemeClr val="bg1"/>
                </a:solidFill>
                <a:latin typeface="Calibri" panose="020F0502020204030204" pitchFamily="34" charset="0"/>
              </a:rPr>
              <a:t>Incapet</a:t>
            </a:r>
            <a:r>
              <a:rPr lang="de-DE" altLang="en-US" u="none" dirty="0">
                <a:solidFill>
                  <a:schemeClr val="bg1"/>
                </a:solidFill>
                <a:latin typeface="Calibri" panose="020F0502020204030204" pitchFamily="34" charset="0"/>
              </a:rPr>
              <a:t> Collagen a</a:t>
            </a:r>
            <a:r>
              <a:rPr lang="cs-CZ" altLang="en-US" u="none" dirty="0">
                <a:solidFill>
                  <a:schemeClr val="bg1"/>
                </a:solidFill>
                <a:latin typeface="Calibri" panose="020F0502020204030204" pitchFamily="34" charset="0"/>
              </a:rPr>
              <a:t>n</a:t>
            </a:r>
            <a:r>
              <a:rPr lang="de-DE" altLang="en-US" u="none" dirty="0">
                <a:solidFill>
                  <a:schemeClr val="bg1"/>
                </a:solidFill>
                <a:latin typeface="Calibri" panose="020F0502020204030204" pitchFamily="34" charset="0"/>
              </a:rPr>
              <a:t> Menschen getestet wurde.</a:t>
            </a:r>
            <a:endParaRPr lang="sk-SK" altLang="en-US" u="none" dirty="0">
              <a:solidFill>
                <a:schemeClr val="bg1"/>
              </a:solidFill>
              <a:latin typeface="Calibri" panose="020F0502020204030204" pitchFamily="34" charset="0"/>
            </a:endParaRPr>
          </a:p>
        </p:txBody>
      </p:sp>
      <p:pic>
        <p:nvPicPr>
          <p:cNvPr id="10" name="Obrázek 9" descr="Obsah obrázku exteriér, podepsat, tyč, lidé&#10;&#10;Popis byl vytvořen automaticky">
            <a:extLst>
              <a:ext uri="{FF2B5EF4-FFF2-40B4-BE49-F238E27FC236}">
                <a16:creationId xmlns:a16="http://schemas.microsoft.com/office/drawing/2014/main" id="{77B0A4C2-72AD-4B0C-AD57-830E18FD4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4316142"/>
            <a:ext cx="1574304" cy="1574304"/>
          </a:xfrm>
          <a:prstGeom prst="rect">
            <a:avLst/>
          </a:prstGeom>
        </p:spPr>
      </p:pic>
      <p:pic>
        <p:nvPicPr>
          <p:cNvPr id="12" name="Obrázek 11" descr="Obsah obrázku podepsat, exteriér, fotka, vsedě&#10;&#10;Popis byl vytvořen automaticky">
            <a:extLst>
              <a:ext uri="{FF2B5EF4-FFF2-40B4-BE49-F238E27FC236}">
                <a16:creationId xmlns:a16="http://schemas.microsoft.com/office/drawing/2014/main" id="{07304494-CE74-40DA-957A-41EF92721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0507" y="4316142"/>
            <a:ext cx="1574304" cy="1574304"/>
          </a:xfrm>
          <a:prstGeom prst="rect">
            <a:avLst/>
          </a:prstGeom>
        </p:spPr>
      </p:pic>
      <p:pic>
        <p:nvPicPr>
          <p:cNvPr id="14" name="Obrázek 13" descr="Obsah obrázku osoba, oblečení, žena, stojící&#10;&#10;Popis byl vytvořen automaticky">
            <a:extLst>
              <a:ext uri="{FF2B5EF4-FFF2-40B4-BE49-F238E27FC236}">
                <a16:creationId xmlns:a16="http://schemas.microsoft.com/office/drawing/2014/main" id="{B6D45876-70DE-407E-94BE-AEEDFA348F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587" y="1124744"/>
            <a:ext cx="2901672" cy="4352508"/>
          </a:xfrm>
          <a:prstGeom prst="rect">
            <a:avLst/>
          </a:prstGeom>
        </p:spPr>
      </p:pic>
    </p:spTree>
    <p:extLst>
      <p:ext uri="{BB962C8B-B14F-4D97-AF65-F5344CB8AC3E}">
        <p14:creationId xmlns:p14="http://schemas.microsoft.com/office/powerpoint/2010/main" val="2723999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pozadie04">
            <a:extLst>
              <a:ext uri="{FF2B5EF4-FFF2-40B4-BE49-F238E27FC236}">
                <a16:creationId xmlns:a16="http://schemas.microsoft.com/office/drawing/2014/main" id="{B24EEDAC-3CB3-4222-9D55-F25382446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a:extLst>
              <a:ext uri="{FF2B5EF4-FFF2-40B4-BE49-F238E27FC236}">
                <a16:creationId xmlns:a16="http://schemas.microsoft.com/office/drawing/2014/main" id="{16BA2674-EC96-47DB-AE7A-A3F4AB673AA5}"/>
              </a:ext>
            </a:extLst>
          </p:cNvPr>
          <p:cNvSpPr txBox="1">
            <a:spLocks noChangeArrowheads="1"/>
          </p:cNvSpPr>
          <p:nvPr/>
        </p:nvSpPr>
        <p:spPr bwMode="auto">
          <a:xfrm>
            <a:off x="683568" y="714375"/>
            <a:ext cx="73448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de-DE" altLang="en-US" b="1" u="none" dirty="0">
                <a:solidFill>
                  <a:srgbClr val="B6A86D"/>
                </a:solidFill>
                <a:latin typeface="Calibri" panose="020F0502020204030204" pitchFamily="34" charset="0"/>
              </a:rPr>
              <a:t>Argumentation der Vorteile - Warum </a:t>
            </a:r>
            <a:r>
              <a:rPr lang="de-DE" altLang="en-US" b="1" u="none" dirty="0" err="1">
                <a:solidFill>
                  <a:srgbClr val="B6A86D"/>
                </a:solidFill>
                <a:latin typeface="Calibri" panose="020F0502020204030204" pitchFamily="34" charset="0"/>
              </a:rPr>
              <a:t>Helissa</a:t>
            </a:r>
            <a:r>
              <a:rPr lang="de-DE" altLang="en-US" b="1" u="none" dirty="0">
                <a:solidFill>
                  <a:srgbClr val="B6A86D"/>
                </a:solidFill>
                <a:latin typeface="Calibri" panose="020F0502020204030204" pitchFamily="34" charset="0"/>
              </a:rPr>
              <a:t> Collagen?</a:t>
            </a:r>
            <a:endParaRPr lang="sk-SK" altLang="en-US" b="1" u="none" dirty="0">
              <a:solidFill>
                <a:srgbClr val="B6A86D"/>
              </a:solidFill>
              <a:latin typeface="Calibri" panose="020F0502020204030204" pitchFamily="34" charset="0"/>
            </a:endParaRPr>
          </a:p>
        </p:txBody>
      </p:sp>
      <p:sp>
        <p:nvSpPr>
          <p:cNvPr id="17411" name="Line 6">
            <a:extLst>
              <a:ext uri="{FF2B5EF4-FFF2-40B4-BE49-F238E27FC236}">
                <a16:creationId xmlns:a16="http://schemas.microsoft.com/office/drawing/2014/main" id="{FF5101F4-4870-4D24-AD76-8313CBE1F6CC}"/>
              </a:ext>
            </a:extLst>
          </p:cNvPr>
          <p:cNvSpPr>
            <a:spLocks noChangeShapeType="1"/>
          </p:cNvSpPr>
          <p:nvPr/>
        </p:nvSpPr>
        <p:spPr bwMode="auto">
          <a:xfrm>
            <a:off x="0" y="1171575"/>
            <a:ext cx="450056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11">
            <a:extLst>
              <a:ext uri="{FF2B5EF4-FFF2-40B4-BE49-F238E27FC236}">
                <a16:creationId xmlns:a16="http://schemas.microsoft.com/office/drawing/2014/main" id="{3BC43DCF-CF31-4B0A-AEC7-DE101CAD3048}"/>
              </a:ext>
            </a:extLst>
          </p:cNvPr>
          <p:cNvSpPr txBox="1">
            <a:spLocks noChangeArrowheads="1"/>
          </p:cNvSpPr>
          <p:nvPr/>
        </p:nvSpPr>
        <p:spPr bwMode="auto">
          <a:xfrm>
            <a:off x="4211960" y="1532007"/>
            <a:ext cx="4104456"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444500" algn="l"/>
              </a:tabLst>
              <a:defRPr sz="2400" u="sng">
                <a:solidFill>
                  <a:schemeClr val="tx1"/>
                </a:solidFill>
                <a:latin typeface="Arial" panose="020B0604020202020204" pitchFamily="34" charset="0"/>
                <a:ea typeface="MS PGothic" panose="020B0600070205080204" pitchFamily="34" charset="-128"/>
              </a:defRPr>
            </a:lvl1pPr>
            <a:lvl2pPr marL="623888">
              <a:tabLst>
                <a:tab pos="444500" algn="l"/>
              </a:tabLst>
              <a:defRPr sz="2400" u="sng">
                <a:solidFill>
                  <a:schemeClr val="tx1"/>
                </a:solidFill>
                <a:latin typeface="Arial" panose="020B0604020202020204" pitchFamily="34" charset="0"/>
                <a:ea typeface="MS PGothic" panose="020B0600070205080204" pitchFamily="34" charset="-128"/>
              </a:defRPr>
            </a:lvl2pPr>
            <a:lvl3pPr marL="1143000" indent="-228600">
              <a:tabLst>
                <a:tab pos="444500" algn="l"/>
              </a:tabLst>
              <a:defRPr sz="2400" u="sng">
                <a:solidFill>
                  <a:schemeClr val="tx1"/>
                </a:solidFill>
                <a:latin typeface="Arial" panose="020B0604020202020204" pitchFamily="34" charset="0"/>
                <a:ea typeface="MS PGothic" panose="020B0600070205080204" pitchFamily="34" charset="-128"/>
              </a:defRPr>
            </a:lvl3pPr>
            <a:lvl4pPr marL="1600200" indent="-228600">
              <a:tabLst>
                <a:tab pos="444500" algn="l"/>
              </a:tabLst>
              <a:defRPr sz="2400" u="sng">
                <a:solidFill>
                  <a:schemeClr val="tx1"/>
                </a:solidFill>
                <a:latin typeface="Arial" panose="020B0604020202020204" pitchFamily="34" charset="0"/>
                <a:ea typeface="MS PGothic" panose="020B0600070205080204" pitchFamily="34" charset="-128"/>
              </a:defRPr>
            </a:lvl4pPr>
            <a:lvl5pPr marL="2057400" indent="-228600">
              <a:tabLst>
                <a:tab pos="444500" algn="l"/>
              </a:tabLst>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444500" algn="l"/>
              </a:tabLst>
              <a:defRPr sz="2400" u="sng">
                <a:solidFill>
                  <a:schemeClr val="tx1"/>
                </a:solidFill>
                <a:latin typeface="Arial" panose="020B0604020202020204" pitchFamily="34" charset="0"/>
                <a:ea typeface="MS PGothic" panose="020B0600070205080204" pitchFamily="34" charset="-128"/>
              </a:defRPr>
            </a:lvl9pPr>
          </a:lstStyle>
          <a:p>
            <a:pPr eaLnBrk="1" hangingPunct="1">
              <a:buFontTx/>
              <a:buChar char="•"/>
            </a:pPr>
            <a:endParaRPr lang="sk-SK" altLang="en-US" sz="1700" u="none" dirty="0">
              <a:solidFill>
                <a:schemeClr val="bg1"/>
              </a:solidFill>
              <a:latin typeface="Calibri" panose="020F0502020204030204" pitchFamily="34" charset="0"/>
            </a:endParaRPr>
          </a:p>
          <a:p>
            <a:pPr marL="0" indent="0" eaLnBrk="1" hangingPunct="1"/>
            <a:r>
              <a:rPr lang="de-DE" altLang="en-US" sz="1700" u="none" dirty="0" err="1">
                <a:solidFill>
                  <a:schemeClr val="bg1"/>
                </a:solidFill>
                <a:latin typeface="Calibri" panose="020F0502020204030204" pitchFamily="34" charset="0"/>
              </a:rPr>
              <a:t>Helissa</a:t>
            </a:r>
            <a:r>
              <a:rPr lang="de-DE" altLang="en-US" sz="1700" u="none" dirty="0">
                <a:solidFill>
                  <a:schemeClr val="bg1"/>
                </a:solidFill>
                <a:latin typeface="Calibri" panose="020F0502020204030204" pitchFamily="34" charset="0"/>
              </a:rPr>
              <a:t> Collagen erhielt ein Zertifikat vom Anti-Doping-Labor, welches seine absolute Sicherheit und Unbedenklichkeit für die Einnahme bei Sportlern bestätigt. Dieses Labor wird als Autorität in der Frage der Dopingkontrolle für olympische Spiele respektiert. Dieses Zertifikat bedeutet, dass auch Spitzensportler bezüglich</a:t>
            </a:r>
            <a:r>
              <a:rPr lang="cs-CZ" altLang="en-US" sz="1700" u="none" dirty="0">
                <a:solidFill>
                  <a:schemeClr val="bg1"/>
                </a:solidFill>
                <a:latin typeface="Calibri" panose="020F0502020204030204" pitchFamily="34" charset="0"/>
              </a:rPr>
              <a:t>der </a:t>
            </a:r>
            <a:r>
              <a:rPr lang="de-DE" altLang="en-US" sz="1700" u="none" dirty="0">
                <a:solidFill>
                  <a:schemeClr val="bg1"/>
                </a:solidFill>
                <a:latin typeface="Calibri" panose="020F0502020204030204" pitchFamily="34" charset="0"/>
              </a:rPr>
              <a:t> Einnahme unseres Kollagens keine Bedenken haben müssen. Es bestätigt, dass </a:t>
            </a:r>
            <a:r>
              <a:rPr lang="de-DE" altLang="en-US" sz="1700" u="none" dirty="0" err="1">
                <a:solidFill>
                  <a:schemeClr val="bg1"/>
                </a:solidFill>
                <a:latin typeface="Calibri" panose="020F0502020204030204" pitchFamily="34" charset="0"/>
              </a:rPr>
              <a:t>Helissa</a:t>
            </a:r>
            <a:r>
              <a:rPr lang="de-DE" altLang="en-US" sz="1700" u="none" dirty="0">
                <a:solidFill>
                  <a:schemeClr val="bg1"/>
                </a:solidFill>
                <a:latin typeface="Calibri" panose="020F0502020204030204" pitchFamily="34" charset="0"/>
              </a:rPr>
              <a:t> Collagen ein reines und wirklich hochwertiges Präparat ist.</a:t>
            </a:r>
            <a:endParaRPr lang="sk-SK" altLang="en-US" sz="1700" u="none" dirty="0">
              <a:solidFill>
                <a:schemeClr val="bg1"/>
              </a:solidFill>
              <a:latin typeface="Calibri" panose="020F0502020204030204" pitchFamily="34" charset="0"/>
            </a:endParaRPr>
          </a:p>
        </p:txBody>
      </p:sp>
      <p:pic>
        <p:nvPicPr>
          <p:cNvPr id="3" name="Obrázek 2" descr="Obsah obrázku text&#10;&#10;Popis byl vytvořen automaticky">
            <a:extLst>
              <a:ext uri="{FF2B5EF4-FFF2-40B4-BE49-F238E27FC236}">
                <a16:creationId xmlns:a16="http://schemas.microsoft.com/office/drawing/2014/main" id="{ED3403A7-0484-4CCE-B167-585AF24DB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68" y="1268761"/>
            <a:ext cx="3445807" cy="4870399"/>
          </a:xfrm>
          <a:prstGeom prst="rect">
            <a:avLst/>
          </a:prstGeom>
        </p:spPr>
      </p:pic>
    </p:spTree>
    <p:extLst>
      <p:ext uri="{BB962C8B-B14F-4D97-AF65-F5344CB8AC3E}">
        <p14:creationId xmlns:p14="http://schemas.microsoft.com/office/powerpoint/2010/main" val="1054593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pozadie04">
            <a:extLst>
              <a:ext uri="{FF2B5EF4-FFF2-40B4-BE49-F238E27FC236}">
                <a16:creationId xmlns:a16="http://schemas.microsoft.com/office/drawing/2014/main" id="{A0F156B6-596C-43F5-BB50-0B4D91D6E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4">
            <a:extLst>
              <a:ext uri="{FF2B5EF4-FFF2-40B4-BE49-F238E27FC236}">
                <a16:creationId xmlns:a16="http://schemas.microsoft.com/office/drawing/2014/main" id="{F36598EE-207B-443A-AD75-3DB04C5532E7}"/>
              </a:ext>
            </a:extLst>
          </p:cNvPr>
          <p:cNvSpPr txBox="1">
            <a:spLocks noChangeArrowheads="1"/>
          </p:cNvSpPr>
          <p:nvPr/>
        </p:nvSpPr>
        <p:spPr bwMode="auto">
          <a:xfrm>
            <a:off x="539550" y="669795"/>
            <a:ext cx="669550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Zwei</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Marken</a:t>
            </a:r>
            <a:r>
              <a:rPr lang="sk-SK" altLang="en-US" b="1" u="none" dirty="0">
                <a:solidFill>
                  <a:srgbClr val="B6A86D"/>
                </a:solidFill>
                <a:latin typeface="Calibri" panose="020F0502020204030204" pitchFamily="34" charset="0"/>
              </a:rPr>
              <a:t> – </a:t>
            </a:r>
            <a:r>
              <a:rPr lang="sk-SK" altLang="en-US" b="1" u="none" dirty="0" err="1">
                <a:solidFill>
                  <a:srgbClr val="B6A86D"/>
                </a:solidFill>
                <a:latin typeface="Calibri" panose="020F0502020204030204" pitchFamily="34" charset="0"/>
              </a:rPr>
              <a:t>Ein</a:t>
            </a:r>
            <a:r>
              <a:rPr lang="sk-SK" altLang="en-US" b="1" u="none" dirty="0">
                <a:solidFill>
                  <a:srgbClr val="B6A86D"/>
                </a:solidFill>
                <a:latin typeface="Calibri" panose="020F0502020204030204" pitchFamily="34" charset="0"/>
              </a:rPr>
              <a:t> </a:t>
            </a:r>
            <a:r>
              <a:rPr lang="sk-SK" altLang="en-US" b="1" u="none" dirty="0" err="1">
                <a:solidFill>
                  <a:srgbClr val="B6A86D"/>
                </a:solidFill>
                <a:latin typeface="Calibri" panose="020F0502020204030204" pitchFamily="34" charset="0"/>
              </a:rPr>
              <a:t>Effekt</a:t>
            </a:r>
            <a:endParaRPr lang="sk-SK" altLang="en-US" b="1" u="none" dirty="0">
              <a:solidFill>
                <a:srgbClr val="B6A86D"/>
              </a:solidFill>
              <a:latin typeface="Calibri" panose="020F0502020204030204" pitchFamily="34" charset="0"/>
            </a:endParaRPr>
          </a:p>
        </p:txBody>
      </p:sp>
      <p:sp>
        <p:nvSpPr>
          <p:cNvPr id="15363" name="Line 5">
            <a:extLst>
              <a:ext uri="{FF2B5EF4-FFF2-40B4-BE49-F238E27FC236}">
                <a16:creationId xmlns:a16="http://schemas.microsoft.com/office/drawing/2014/main" id="{D1897EED-1C51-4BF5-ADC1-5A8470C9B3F8}"/>
              </a:ext>
            </a:extLst>
          </p:cNvPr>
          <p:cNvSpPr>
            <a:spLocks noChangeShapeType="1"/>
          </p:cNvSpPr>
          <p:nvPr/>
        </p:nvSpPr>
        <p:spPr bwMode="auto">
          <a:xfrm>
            <a:off x="0" y="1155700"/>
            <a:ext cx="284321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Text Box 7">
            <a:extLst>
              <a:ext uri="{FF2B5EF4-FFF2-40B4-BE49-F238E27FC236}">
                <a16:creationId xmlns:a16="http://schemas.microsoft.com/office/drawing/2014/main" id="{B8172B01-D825-495F-BF33-053C83D5CAE4}"/>
              </a:ext>
            </a:extLst>
          </p:cNvPr>
          <p:cNvSpPr txBox="1">
            <a:spLocks noChangeArrowheads="1"/>
          </p:cNvSpPr>
          <p:nvPr/>
        </p:nvSpPr>
        <p:spPr bwMode="auto">
          <a:xfrm>
            <a:off x="539551" y="1052736"/>
            <a:ext cx="3924559" cy="523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lnSpc>
                <a:spcPct val="120000"/>
              </a:lnSpc>
            </a:pPr>
            <a:r>
              <a:rPr lang="de-DE" altLang="en-US" sz="2000" u="none" dirty="0">
                <a:solidFill>
                  <a:schemeClr val="bg1"/>
                </a:solidFill>
                <a:latin typeface="Calibri" panose="020F0502020204030204" pitchFamily="34" charset="0"/>
              </a:rPr>
              <a:t>2015 - Inca Collagen ist das Produkt der INCA-</a:t>
            </a:r>
            <a:r>
              <a:rPr lang="de-DE" altLang="en-US" sz="2000" u="none" dirty="0" err="1">
                <a:solidFill>
                  <a:schemeClr val="bg1"/>
                </a:solidFill>
                <a:latin typeface="Calibri" panose="020F0502020204030204" pitchFamily="34" charset="0"/>
              </a:rPr>
              <a:t>Agen</a:t>
            </a:r>
            <a:r>
              <a:rPr lang="sk-SK" altLang="en-US" sz="2000" u="none" dirty="0" err="1">
                <a:solidFill>
                  <a:schemeClr val="bg1"/>
                </a:solidFill>
                <a:latin typeface="Calibri" panose="020F0502020204030204" pitchFamily="34" charset="0"/>
              </a:rPr>
              <a:t>cy</a:t>
            </a:r>
            <a:r>
              <a:rPr lang="de-DE" altLang="en-US" sz="2000" u="none" dirty="0">
                <a:solidFill>
                  <a:schemeClr val="bg1"/>
                </a:solidFill>
                <a:latin typeface="Calibri" panose="020F0502020204030204" pitchFamily="34" charset="0"/>
              </a:rPr>
              <a:t> </a:t>
            </a:r>
            <a:r>
              <a:rPr lang="de-DE" altLang="en-US" sz="2000" u="none" dirty="0" err="1">
                <a:solidFill>
                  <a:schemeClr val="bg1"/>
                </a:solidFill>
                <a:latin typeface="Calibri" panose="020F0502020204030204" pitchFamily="34" charset="0"/>
              </a:rPr>
              <a:t>s.r.o</a:t>
            </a:r>
            <a:r>
              <a:rPr lang="de-DE" altLang="en-US" sz="2000" u="none" dirty="0">
                <a:solidFill>
                  <a:schemeClr val="bg1"/>
                </a:solidFill>
                <a:latin typeface="Calibri" panose="020F0502020204030204" pitchFamily="34" charset="0"/>
              </a:rPr>
              <a:t>.</a:t>
            </a:r>
          </a:p>
          <a:p>
            <a:pPr eaLnBrk="1" hangingPunct="1">
              <a:lnSpc>
                <a:spcPct val="120000"/>
              </a:lnSpc>
            </a:pPr>
            <a:r>
              <a:rPr lang="de-DE" altLang="en-US" sz="2000" u="none" dirty="0">
                <a:solidFill>
                  <a:schemeClr val="bg1"/>
                </a:solidFill>
                <a:latin typeface="Calibri" panose="020F0502020204030204" pitchFamily="34" charset="0"/>
              </a:rPr>
              <a:t>2016 - Dauerhaftes Umsatzwachstum, Philosophie und Exklusivität der Marke Inca Collagen und hoher Standard der Kundenfreundlichkeit.</a:t>
            </a:r>
          </a:p>
          <a:p>
            <a:pPr eaLnBrk="1" hangingPunct="1">
              <a:lnSpc>
                <a:spcPct val="120000"/>
              </a:lnSpc>
            </a:pPr>
            <a:r>
              <a:rPr lang="de-DE" altLang="en-US" sz="2000" u="none" dirty="0">
                <a:solidFill>
                  <a:schemeClr val="bg1"/>
                </a:solidFill>
                <a:latin typeface="Calibri" panose="020F0502020204030204" pitchFamily="34" charset="0"/>
              </a:rPr>
              <a:t>2017 - Nach dem Erfolg des In</a:t>
            </a:r>
            <a:r>
              <a:rPr lang="sk-SK" altLang="en-US" sz="2000" u="none" dirty="0">
                <a:solidFill>
                  <a:schemeClr val="bg1"/>
                </a:solidFill>
                <a:latin typeface="Calibri" panose="020F0502020204030204" pitchFamily="34" charset="0"/>
              </a:rPr>
              <a:t>c</a:t>
            </a:r>
            <a:r>
              <a:rPr lang="de-DE" altLang="en-US" sz="2000" u="none" dirty="0">
                <a:solidFill>
                  <a:schemeClr val="bg1"/>
                </a:solidFill>
                <a:latin typeface="Calibri" panose="020F0502020204030204" pitchFamily="34" charset="0"/>
              </a:rPr>
              <a:t>a-Kollagens in Deutschland sollte aufgrund eines Markenkonflikts mit einem anderen Produkt eine neue Marke gefunden werden, ein neuer Name </a:t>
            </a:r>
            <a:r>
              <a:rPr lang="cs-CZ" altLang="en-US" sz="2000" u="none" dirty="0" err="1">
                <a:solidFill>
                  <a:schemeClr val="bg1"/>
                </a:solidFill>
                <a:latin typeface="Calibri" panose="020F0502020204030204" pitchFamily="34" charset="0"/>
              </a:rPr>
              <a:t>wird</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ins</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Leben</a:t>
            </a:r>
            <a:r>
              <a:rPr lang="cs-CZ" altLang="en-US" sz="2000" u="none" dirty="0">
                <a:solidFill>
                  <a:schemeClr val="bg1"/>
                </a:solidFill>
                <a:latin typeface="Calibri" panose="020F0502020204030204" pitchFamily="34" charset="0"/>
              </a:rPr>
              <a:t> </a:t>
            </a:r>
            <a:r>
              <a:rPr lang="cs-CZ" altLang="en-US" sz="2000" u="none" dirty="0" err="1">
                <a:solidFill>
                  <a:schemeClr val="bg1"/>
                </a:solidFill>
                <a:latin typeface="Calibri" panose="020F0502020204030204" pitchFamily="34" charset="0"/>
              </a:rPr>
              <a:t>gerufen</a:t>
            </a:r>
            <a:r>
              <a:rPr lang="cs-CZ" altLang="en-US" sz="2000" u="none" dirty="0">
                <a:solidFill>
                  <a:schemeClr val="bg1"/>
                </a:solidFill>
                <a:latin typeface="Calibri" panose="020F0502020204030204" pitchFamily="34" charset="0"/>
              </a:rPr>
              <a:t> </a:t>
            </a:r>
            <a:r>
              <a:rPr lang="de-DE" altLang="en-US" sz="2000" u="none" dirty="0">
                <a:solidFill>
                  <a:schemeClr val="bg1"/>
                </a:solidFill>
                <a:latin typeface="Calibri" panose="020F0502020204030204" pitchFamily="34" charset="0"/>
              </a:rPr>
              <a:t>- </a:t>
            </a:r>
            <a:r>
              <a:rPr lang="de-DE" altLang="en-US" sz="2000" u="none" dirty="0" err="1">
                <a:solidFill>
                  <a:schemeClr val="bg1"/>
                </a:solidFill>
                <a:latin typeface="Calibri" panose="020F0502020204030204" pitchFamily="34" charset="0"/>
              </a:rPr>
              <a:t>Helissa</a:t>
            </a:r>
            <a:r>
              <a:rPr lang="de-DE" altLang="en-US" sz="2000" u="none" dirty="0">
                <a:solidFill>
                  <a:schemeClr val="bg1"/>
                </a:solidFill>
                <a:latin typeface="Calibri" panose="020F0502020204030204" pitchFamily="34" charset="0"/>
              </a:rPr>
              <a:t> Collagen.</a:t>
            </a:r>
            <a:endParaRPr lang="sk-SK" altLang="en-US" sz="2000" u="none" dirty="0">
              <a:solidFill>
                <a:schemeClr val="bg1"/>
              </a:solidFill>
              <a:latin typeface="Calibri" panose="020F0502020204030204" pitchFamily="34" charset="0"/>
            </a:endParaRPr>
          </a:p>
        </p:txBody>
      </p:sp>
      <p:pic>
        <p:nvPicPr>
          <p:cNvPr id="6" name="Obrázo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511" y="952500"/>
            <a:ext cx="4057616" cy="4725144"/>
          </a:xfrm>
          <a:prstGeom prst="rect">
            <a:avLst/>
          </a:prstGeom>
        </p:spPr>
      </p:pic>
    </p:spTree>
    <p:extLst>
      <p:ext uri="{BB962C8B-B14F-4D97-AF65-F5344CB8AC3E}">
        <p14:creationId xmlns:p14="http://schemas.microsoft.com/office/powerpoint/2010/main" val="3829211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pozadie04">
            <a:extLst>
              <a:ext uri="{FF2B5EF4-FFF2-40B4-BE49-F238E27FC236}">
                <a16:creationId xmlns:a16="http://schemas.microsoft.com/office/drawing/2014/main" id="{A0F156B6-596C-43F5-BB50-0B4D91D6E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4">
            <a:extLst>
              <a:ext uri="{FF2B5EF4-FFF2-40B4-BE49-F238E27FC236}">
                <a16:creationId xmlns:a16="http://schemas.microsoft.com/office/drawing/2014/main" id="{F36598EE-207B-443A-AD75-3DB04C5532E7}"/>
              </a:ext>
            </a:extLst>
          </p:cNvPr>
          <p:cNvSpPr txBox="1">
            <a:spLocks noChangeArrowheads="1"/>
          </p:cNvSpPr>
          <p:nvPr/>
        </p:nvSpPr>
        <p:spPr bwMode="auto">
          <a:xfrm>
            <a:off x="504918" y="723900"/>
            <a:ext cx="75214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Unternehmensfortschritt</a:t>
            </a:r>
            <a:endParaRPr lang="sk-SK" altLang="en-US" b="1" u="none" dirty="0">
              <a:solidFill>
                <a:srgbClr val="B6A86D"/>
              </a:solidFill>
              <a:latin typeface="Calibri" panose="020F0502020204030204" pitchFamily="34" charset="0"/>
            </a:endParaRPr>
          </a:p>
        </p:txBody>
      </p:sp>
      <p:sp>
        <p:nvSpPr>
          <p:cNvPr id="15363" name="Line 5">
            <a:extLst>
              <a:ext uri="{FF2B5EF4-FFF2-40B4-BE49-F238E27FC236}">
                <a16:creationId xmlns:a16="http://schemas.microsoft.com/office/drawing/2014/main" id="{D1897EED-1C51-4BF5-ADC1-5A8470C9B3F8}"/>
              </a:ext>
            </a:extLst>
          </p:cNvPr>
          <p:cNvSpPr>
            <a:spLocks noChangeShapeType="1"/>
          </p:cNvSpPr>
          <p:nvPr/>
        </p:nvSpPr>
        <p:spPr bwMode="auto">
          <a:xfrm>
            <a:off x="0" y="1155700"/>
            <a:ext cx="284321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Text Box 7">
            <a:extLst>
              <a:ext uri="{FF2B5EF4-FFF2-40B4-BE49-F238E27FC236}">
                <a16:creationId xmlns:a16="http://schemas.microsoft.com/office/drawing/2014/main" id="{B8172B01-D825-495F-BF33-053C83D5CAE4}"/>
              </a:ext>
            </a:extLst>
          </p:cNvPr>
          <p:cNvSpPr txBox="1">
            <a:spLocks noChangeArrowheads="1"/>
          </p:cNvSpPr>
          <p:nvPr/>
        </p:nvSpPr>
        <p:spPr bwMode="auto">
          <a:xfrm>
            <a:off x="504918" y="1140440"/>
            <a:ext cx="8275451" cy="523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lnSpc>
                <a:spcPct val="120000"/>
              </a:lnSpc>
            </a:pPr>
            <a:r>
              <a:rPr lang="de-DE" altLang="en-US" sz="2000" u="none" dirty="0">
                <a:solidFill>
                  <a:schemeClr val="bg1"/>
                </a:solidFill>
                <a:latin typeface="Calibri" panose="020F0502020204030204" pitchFamily="34" charset="0"/>
              </a:rPr>
              <a:t>Die grundlegende jährliche Wachstumsrate betrug</a:t>
            </a:r>
          </a:p>
          <a:p>
            <a:pPr eaLnBrk="1" hangingPunct="1">
              <a:lnSpc>
                <a:spcPct val="120000"/>
              </a:lnSpc>
            </a:pPr>
            <a:r>
              <a:rPr lang="de-DE" altLang="en-US" sz="2000" u="none" dirty="0">
                <a:solidFill>
                  <a:schemeClr val="bg1"/>
                </a:solidFill>
                <a:latin typeface="Calibri" panose="020F0502020204030204" pitchFamily="34" charset="0"/>
              </a:rPr>
              <a:t>im Jahr 2016 im Vergleich zu 2015 309%,</a:t>
            </a:r>
          </a:p>
          <a:p>
            <a:pPr eaLnBrk="1" hangingPunct="1">
              <a:lnSpc>
                <a:spcPct val="120000"/>
              </a:lnSpc>
            </a:pPr>
            <a:r>
              <a:rPr lang="de-DE" altLang="en-US" sz="2000" u="none" dirty="0">
                <a:solidFill>
                  <a:schemeClr val="bg1"/>
                </a:solidFill>
                <a:latin typeface="Calibri" panose="020F0502020204030204" pitchFamily="34" charset="0"/>
              </a:rPr>
              <a:t>im Jahr 2017 gegenüber 2016 154%</a:t>
            </a:r>
          </a:p>
          <a:p>
            <a:pPr eaLnBrk="1" hangingPunct="1">
              <a:lnSpc>
                <a:spcPct val="120000"/>
              </a:lnSpc>
            </a:pPr>
            <a:endParaRPr lang="de-DE" altLang="en-US" sz="2000" u="none" dirty="0">
              <a:solidFill>
                <a:schemeClr val="bg1"/>
              </a:solidFill>
              <a:latin typeface="Calibri" panose="020F0502020204030204" pitchFamily="34" charset="0"/>
            </a:endParaRPr>
          </a:p>
          <a:p>
            <a:pPr eaLnBrk="1" hangingPunct="1">
              <a:lnSpc>
                <a:spcPct val="120000"/>
              </a:lnSpc>
            </a:pPr>
            <a:r>
              <a:rPr lang="de-DE" altLang="en-US" sz="2000" u="none" dirty="0">
                <a:solidFill>
                  <a:schemeClr val="bg1"/>
                </a:solidFill>
                <a:latin typeface="Calibri" panose="020F0502020204030204" pitchFamily="34" charset="0"/>
              </a:rPr>
              <a:t>Exportanteil in EU-Länder war</a:t>
            </a:r>
          </a:p>
          <a:p>
            <a:pPr eaLnBrk="1" hangingPunct="1">
              <a:lnSpc>
                <a:spcPct val="120000"/>
              </a:lnSpc>
            </a:pPr>
            <a:r>
              <a:rPr lang="de-DE" altLang="en-US" sz="2000" u="none" dirty="0">
                <a:solidFill>
                  <a:schemeClr val="bg1"/>
                </a:solidFill>
                <a:latin typeface="Calibri" panose="020F0502020204030204" pitchFamily="34" charset="0"/>
              </a:rPr>
              <a:t>im Jahr 2016 40%,</a:t>
            </a:r>
          </a:p>
          <a:p>
            <a:pPr eaLnBrk="1" hangingPunct="1">
              <a:lnSpc>
                <a:spcPct val="120000"/>
              </a:lnSpc>
            </a:pPr>
            <a:r>
              <a:rPr lang="de-DE" altLang="en-US" sz="2000" u="none" dirty="0">
                <a:solidFill>
                  <a:schemeClr val="bg1"/>
                </a:solidFill>
                <a:latin typeface="Calibri" panose="020F0502020204030204" pitchFamily="34" charset="0"/>
              </a:rPr>
              <a:t>im Jahr 2017 57%</a:t>
            </a:r>
            <a:endParaRPr lang="sk-SK" altLang="en-US" sz="2000" u="none" dirty="0">
              <a:solidFill>
                <a:schemeClr val="bg1"/>
              </a:solidFill>
              <a:latin typeface="Calibri" panose="020F0502020204030204" pitchFamily="34" charset="0"/>
            </a:endParaRPr>
          </a:p>
          <a:p>
            <a:pPr eaLnBrk="1" hangingPunct="1">
              <a:lnSpc>
                <a:spcPct val="120000"/>
              </a:lnSpc>
            </a:pPr>
            <a:endParaRPr lang="en-US" altLang="en-US" sz="2000" u="none" dirty="0">
              <a:solidFill>
                <a:schemeClr val="bg1"/>
              </a:solidFill>
              <a:latin typeface="Calibri" panose="020F0502020204030204" pitchFamily="34" charset="0"/>
            </a:endParaRPr>
          </a:p>
          <a:p>
            <a:pPr eaLnBrk="1" hangingPunct="1">
              <a:lnSpc>
                <a:spcPct val="120000"/>
              </a:lnSpc>
            </a:pPr>
            <a:r>
              <a:rPr lang="de-DE" altLang="en-US" sz="2000" u="none" dirty="0">
                <a:solidFill>
                  <a:schemeClr val="bg1"/>
                </a:solidFill>
                <a:latin typeface="Calibri" panose="020F0502020204030204" pitchFamily="34" charset="0"/>
              </a:rPr>
              <a:t>Grundlegende halbjährliche Wachstumsrate</a:t>
            </a:r>
          </a:p>
          <a:p>
            <a:pPr eaLnBrk="1" hangingPunct="1">
              <a:lnSpc>
                <a:spcPct val="120000"/>
              </a:lnSpc>
            </a:pPr>
            <a:endParaRPr lang="de-DE" altLang="en-US" sz="2000" u="none" dirty="0">
              <a:solidFill>
                <a:schemeClr val="bg1"/>
              </a:solidFill>
              <a:latin typeface="Calibri" panose="020F0502020204030204" pitchFamily="34" charset="0"/>
            </a:endParaRPr>
          </a:p>
          <a:p>
            <a:pPr eaLnBrk="1" hangingPunct="1">
              <a:lnSpc>
                <a:spcPct val="120000"/>
              </a:lnSpc>
            </a:pPr>
            <a:r>
              <a:rPr lang="de-DE" altLang="en-US" sz="2000" u="none" dirty="0">
                <a:solidFill>
                  <a:schemeClr val="bg1"/>
                </a:solidFill>
                <a:latin typeface="Calibri" panose="020F0502020204030204" pitchFamily="34" charset="0"/>
              </a:rPr>
              <a:t>Jahreshälfte II.2015 I.2016 II.2016 I.2017 II.2017 I.2018</a:t>
            </a:r>
          </a:p>
          <a:p>
            <a:pPr eaLnBrk="1" hangingPunct="1">
              <a:lnSpc>
                <a:spcPct val="120000"/>
              </a:lnSpc>
            </a:pPr>
            <a:r>
              <a:rPr lang="de-DE" altLang="en-US" sz="2000" u="none" dirty="0">
                <a:solidFill>
                  <a:schemeClr val="bg1"/>
                </a:solidFill>
                <a:latin typeface="Calibri" panose="020F0502020204030204" pitchFamily="34" charset="0"/>
              </a:rPr>
              <a:t>Grundlegende Wachstumsrate [%] + 64 +129 +68 +17 +7</a:t>
            </a:r>
            <a:endParaRPr lang="en-US" altLang="en-US" sz="2000" u="none" dirty="0">
              <a:solidFill>
                <a:schemeClr val="bg1"/>
              </a:solidFill>
              <a:latin typeface="Calibri" panose="020F0502020204030204" pitchFamily="34" charset="0"/>
            </a:endParaRPr>
          </a:p>
          <a:p>
            <a:pPr eaLnBrk="1" hangingPunct="1">
              <a:lnSpc>
                <a:spcPct val="120000"/>
              </a:lnSpc>
            </a:pPr>
            <a:endParaRPr lang="sk-SK" altLang="en-US" sz="2000" u="none" dirty="0">
              <a:solidFill>
                <a:schemeClr val="bg1"/>
              </a:solidFill>
              <a:latin typeface="Calibri" panose="020F0502020204030204" pitchFamily="34" charset="0"/>
            </a:endParaRPr>
          </a:p>
          <a:p>
            <a:pPr eaLnBrk="1" hangingPunct="1">
              <a:lnSpc>
                <a:spcPct val="120000"/>
              </a:lnSpc>
            </a:pPr>
            <a:endParaRPr lang="sk-SK" altLang="en-US" sz="2000" u="none" dirty="0">
              <a:solidFill>
                <a:schemeClr val="bg1"/>
              </a:solidFill>
              <a:latin typeface="Calibri" panose="020F0502020204030204"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754" y="1927417"/>
            <a:ext cx="3671887" cy="2101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2612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pozadie04">
            <a:extLst>
              <a:ext uri="{FF2B5EF4-FFF2-40B4-BE49-F238E27FC236}">
                <a16:creationId xmlns:a16="http://schemas.microsoft.com/office/drawing/2014/main" id="{A0F156B6-596C-43F5-BB50-0B4D91D6E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1" r="1920"/>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4">
            <a:extLst>
              <a:ext uri="{FF2B5EF4-FFF2-40B4-BE49-F238E27FC236}">
                <a16:creationId xmlns:a16="http://schemas.microsoft.com/office/drawing/2014/main" id="{F36598EE-207B-443A-AD75-3DB04C5532E7}"/>
              </a:ext>
            </a:extLst>
          </p:cNvPr>
          <p:cNvSpPr txBox="1">
            <a:spLocks noChangeArrowheads="1"/>
          </p:cNvSpPr>
          <p:nvPr/>
        </p:nvSpPr>
        <p:spPr bwMode="auto">
          <a:xfrm>
            <a:off x="617029" y="723900"/>
            <a:ext cx="740937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r>
              <a:rPr lang="sk-SK" altLang="en-US" b="1" u="none" dirty="0" err="1">
                <a:solidFill>
                  <a:srgbClr val="B6A86D"/>
                </a:solidFill>
                <a:latin typeface="Calibri" panose="020F0502020204030204" pitchFamily="34" charset="0"/>
              </a:rPr>
              <a:t>Exporterfolg</a:t>
            </a:r>
            <a:endParaRPr lang="sk-SK" altLang="en-US" b="1" u="none" dirty="0">
              <a:solidFill>
                <a:srgbClr val="B6A86D"/>
              </a:solidFill>
              <a:latin typeface="Calibri" panose="020F0502020204030204" pitchFamily="34" charset="0"/>
            </a:endParaRPr>
          </a:p>
        </p:txBody>
      </p:sp>
      <p:sp>
        <p:nvSpPr>
          <p:cNvPr id="15363" name="Line 5">
            <a:extLst>
              <a:ext uri="{FF2B5EF4-FFF2-40B4-BE49-F238E27FC236}">
                <a16:creationId xmlns:a16="http://schemas.microsoft.com/office/drawing/2014/main" id="{D1897EED-1C51-4BF5-ADC1-5A8470C9B3F8}"/>
              </a:ext>
            </a:extLst>
          </p:cNvPr>
          <p:cNvSpPr>
            <a:spLocks noChangeShapeType="1"/>
          </p:cNvSpPr>
          <p:nvPr/>
        </p:nvSpPr>
        <p:spPr bwMode="auto">
          <a:xfrm>
            <a:off x="0" y="1155700"/>
            <a:ext cx="2843213" cy="0"/>
          </a:xfrm>
          <a:prstGeom prst="line">
            <a:avLst/>
          </a:prstGeom>
          <a:noFill/>
          <a:ln w="9525">
            <a:solidFill>
              <a:srgbClr val="B6A86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Text Box 7">
            <a:extLst>
              <a:ext uri="{FF2B5EF4-FFF2-40B4-BE49-F238E27FC236}">
                <a16:creationId xmlns:a16="http://schemas.microsoft.com/office/drawing/2014/main" id="{B8172B01-D825-495F-BF33-053C83D5CAE4}"/>
              </a:ext>
            </a:extLst>
          </p:cNvPr>
          <p:cNvSpPr txBox="1">
            <a:spLocks noChangeArrowheads="1"/>
          </p:cNvSpPr>
          <p:nvPr/>
        </p:nvSpPr>
        <p:spPr bwMode="auto">
          <a:xfrm>
            <a:off x="617029" y="1213112"/>
            <a:ext cx="4465637" cy="265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panose="020B0604020202020204" pitchFamily="34" charset="0"/>
                <a:ea typeface="MS PGothic" panose="020B0600070205080204" pitchFamily="34" charset="-128"/>
              </a:defRPr>
            </a:lvl1pPr>
            <a:lvl2pPr marL="742950" indent="-285750">
              <a:defRPr sz="2400" u="sng">
                <a:solidFill>
                  <a:schemeClr val="tx1"/>
                </a:solidFill>
                <a:latin typeface="Arial" panose="020B0604020202020204" pitchFamily="34" charset="0"/>
                <a:ea typeface="MS PGothic" panose="020B0600070205080204" pitchFamily="34" charset="-128"/>
              </a:defRPr>
            </a:lvl2pPr>
            <a:lvl3pPr marL="1143000" indent="-228600">
              <a:defRPr sz="2400" u="sng">
                <a:solidFill>
                  <a:schemeClr val="tx1"/>
                </a:solidFill>
                <a:latin typeface="Arial" panose="020B0604020202020204" pitchFamily="34" charset="0"/>
                <a:ea typeface="MS PGothic" panose="020B0600070205080204" pitchFamily="34" charset="-128"/>
              </a:defRPr>
            </a:lvl3pPr>
            <a:lvl4pPr marL="1600200" indent="-228600">
              <a:defRPr sz="2400" u="sng">
                <a:solidFill>
                  <a:schemeClr val="tx1"/>
                </a:solidFill>
                <a:latin typeface="Arial" panose="020B0604020202020204" pitchFamily="34" charset="0"/>
                <a:ea typeface="MS PGothic" panose="020B0600070205080204" pitchFamily="34" charset="-128"/>
              </a:defRPr>
            </a:lvl4pPr>
            <a:lvl5pPr marL="2057400" indent="-228600">
              <a:defRPr sz="2400" u="sng">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MS PGothic" panose="020B0600070205080204" pitchFamily="34" charset="-128"/>
              </a:defRPr>
            </a:lvl9pPr>
          </a:lstStyle>
          <a:p>
            <a:pPr eaLnBrk="1" hangingPunct="1">
              <a:lnSpc>
                <a:spcPct val="120000"/>
              </a:lnSpc>
            </a:pPr>
            <a:r>
              <a:rPr lang="de-DE" altLang="en-US" sz="2000" u="none" dirty="0">
                <a:solidFill>
                  <a:schemeClr val="bg1"/>
                </a:solidFill>
                <a:latin typeface="Calibri" panose="020F0502020204030204" pitchFamily="34" charset="0"/>
              </a:rPr>
              <a:t>Wir achten auf die Qualität jeder Charge, um den biologischen Wert und die Wirkung des Stoffes zu erhalten.</a:t>
            </a:r>
          </a:p>
          <a:p>
            <a:pPr eaLnBrk="1" hangingPunct="1">
              <a:lnSpc>
                <a:spcPct val="120000"/>
              </a:lnSpc>
            </a:pPr>
            <a:endParaRPr lang="de-DE" altLang="en-US" sz="2000" u="none" dirty="0">
              <a:solidFill>
                <a:schemeClr val="bg1"/>
              </a:solidFill>
              <a:latin typeface="Calibri" panose="020F0502020204030204" pitchFamily="34" charset="0"/>
            </a:endParaRPr>
          </a:p>
          <a:p>
            <a:pPr eaLnBrk="1" hangingPunct="1">
              <a:lnSpc>
                <a:spcPct val="120000"/>
              </a:lnSpc>
            </a:pPr>
            <a:r>
              <a:rPr lang="de-DE" altLang="en-US" sz="2000" u="none" dirty="0">
                <a:solidFill>
                  <a:schemeClr val="bg1"/>
                </a:solidFill>
                <a:latin typeface="Calibri" panose="020F0502020204030204" pitchFamily="34" charset="0"/>
              </a:rPr>
              <a:t>2018 erhielt die In</a:t>
            </a:r>
            <a:r>
              <a:rPr lang="sk-SK" altLang="en-US" sz="2000" u="none" dirty="0">
                <a:solidFill>
                  <a:schemeClr val="bg1"/>
                </a:solidFill>
                <a:latin typeface="Calibri" panose="020F0502020204030204" pitchFamily="34" charset="0"/>
              </a:rPr>
              <a:t>c</a:t>
            </a:r>
            <a:r>
              <a:rPr lang="de-DE" altLang="en-US" sz="2000" u="none" dirty="0">
                <a:solidFill>
                  <a:schemeClr val="bg1"/>
                </a:solidFill>
                <a:latin typeface="Calibri" panose="020F0502020204030204" pitchFamily="34" charset="0"/>
              </a:rPr>
              <a:t>a</a:t>
            </a:r>
            <a:r>
              <a:rPr lang="sk-SK" altLang="en-US" sz="2000" u="none" dirty="0">
                <a:solidFill>
                  <a:schemeClr val="bg1"/>
                </a:solidFill>
                <a:latin typeface="Calibri" panose="020F0502020204030204" pitchFamily="34" charset="0"/>
              </a:rPr>
              <a:t> </a:t>
            </a:r>
            <a:r>
              <a:rPr lang="de-DE" altLang="en-US" sz="2000" u="none" dirty="0">
                <a:solidFill>
                  <a:schemeClr val="bg1"/>
                </a:solidFill>
                <a:latin typeface="Calibri" panose="020F0502020204030204" pitchFamily="34" charset="0"/>
              </a:rPr>
              <a:t>Agentur einen Exportpreis DLH für Exporte außerhalb der Tschechischen Republik.</a:t>
            </a:r>
            <a:endParaRPr lang="sk-SK" altLang="en-US" sz="2000" u="none" dirty="0">
              <a:solidFill>
                <a:schemeClr val="bg1"/>
              </a:solidFill>
              <a:latin typeface="Calibri" panose="020F0502020204030204" pitchFamily="34" charset="0"/>
            </a:endParaRPr>
          </a:p>
        </p:txBody>
      </p:sp>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375" y="1340767"/>
            <a:ext cx="3907636" cy="3716807"/>
          </a:xfrm>
          <a:prstGeom prst="rect">
            <a:avLst/>
          </a:prstGeom>
        </p:spPr>
      </p:pic>
    </p:spTree>
    <p:extLst>
      <p:ext uri="{BB962C8B-B14F-4D97-AF65-F5344CB8AC3E}">
        <p14:creationId xmlns:p14="http://schemas.microsoft.com/office/powerpoint/2010/main" val="1641367699"/>
      </p:ext>
    </p:extLst>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sk-SK" altLang="sk-SK" sz="1800" b="0"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sk-SK" altLang="sk-SK" sz="1800" b="0"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7486</TotalTime>
  <Words>2332</Words>
  <Application>Microsoft Office PowerPoint</Application>
  <PresentationFormat>Předvádění na obrazovce (4:3)</PresentationFormat>
  <Paragraphs>222</Paragraphs>
  <Slides>39</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39</vt:i4>
      </vt:variant>
    </vt:vector>
  </HeadingPairs>
  <TitlesOfParts>
    <vt:vector size="42" baseType="lpstr">
      <vt:lpstr>Arial</vt:lpstr>
      <vt:lpstr>Calibri</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Demion</dc:creator>
  <cp:lastModifiedBy>Lubomir Simkovic</cp:lastModifiedBy>
  <cp:revision>168</cp:revision>
  <dcterms:created xsi:type="dcterms:W3CDTF">2018-09-28T06:08:14Z</dcterms:created>
  <dcterms:modified xsi:type="dcterms:W3CDTF">2020-05-07T13:19:28Z</dcterms:modified>
</cp:coreProperties>
</file>