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59" r:id="rId3"/>
    <p:sldId id="307" r:id="rId4"/>
    <p:sldId id="308" r:id="rId5"/>
    <p:sldId id="326" r:id="rId6"/>
    <p:sldId id="320" r:id="rId7"/>
    <p:sldId id="289" r:id="rId8"/>
    <p:sldId id="290" r:id="rId9"/>
    <p:sldId id="291" r:id="rId10"/>
    <p:sldId id="317" r:id="rId11"/>
    <p:sldId id="282" r:id="rId12"/>
    <p:sldId id="309" r:id="rId13"/>
    <p:sldId id="313" r:id="rId14"/>
    <p:sldId id="316" r:id="rId15"/>
    <p:sldId id="314" r:id="rId16"/>
    <p:sldId id="315" r:id="rId17"/>
    <p:sldId id="297" r:id="rId18"/>
    <p:sldId id="295" r:id="rId19"/>
    <p:sldId id="292" r:id="rId20"/>
    <p:sldId id="305" r:id="rId21"/>
    <p:sldId id="286" r:id="rId22"/>
    <p:sldId id="285" r:id="rId23"/>
    <p:sldId id="267" r:id="rId24"/>
    <p:sldId id="321" r:id="rId25"/>
    <p:sldId id="323" r:id="rId26"/>
    <p:sldId id="324" r:id="rId27"/>
    <p:sldId id="325" r:id="rId28"/>
    <p:sldId id="327" r:id="rId29"/>
    <p:sldId id="294" r:id="rId30"/>
    <p:sldId id="304" r:id="rId31"/>
    <p:sldId id="299" r:id="rId32"/>
    <p:sldId id="300" r:id="rId33"/>
    <p:sldId id="301" r:id="rId34"/>
    <p:sldId id="319" r:id="rId35"/>
    <p:sldId id="302" r:id="rId36"/>
    <p:sldId id="265" r:id="rId37"/>
    <p:sldId id="275" r:id="rId38"/>
    <p:sldId id="278" r:id="rId39"/>
    <p:sldId id="287" r:id="rId40"/>
  </p:sldIdLst>
  <p:sldSz cx="9144000" cy="6858000" type="screen4x3"/>
  <p:notesSz cx="6858000" cy="9144000"/>
  <p:defaultTextStyle>
    <a:defPPr>
      <a:defRPr lang="sk-SK"/>
    </a:defPPr>
    <a:lvl1pPr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u="sng"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A86D"/>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podnadpisov</a:t>
            </a:r>
          </a:p>
        </p:txBody>
      </p:sp>
      <p:sp>
        <p:nvSpPr>
          <p:cNvPr id="4" name="Rectangle 4">
            <a:extLst>
              <a:ext uri="{FF2B5EF4-FFF2-40B4-BE49-F238E27FC236}">
                <a16:creationId xmlns:a16="http://schemas.microsoft.com/office/drawing/2014/main" id="{60BC4260-2245-4718-A36C-5778599DFAAA}"/>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0F6100AB-E2FE-4869-88D5-00DB04D71712}"/>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0ADB93CD-8DAC-4EAF-9E76-DE2CBDD79194}"/>
              </a:ext>
            </a:extLst>
          </p:cNvPr>
          <p:cNvSpPr>
            <a:spLocks noGrp="1" noChangeArrowheads="1"/>
          </p:cNvSpPr>
          <p:nvPr>
            <p:ph type="sldNum" sz="quarter" idx="12"/>
          </p:nvPr>
        </p:nvSpPr>
        <p:spPr>
          <a:ln/>
        </p:spPr>
        <p:txBody>
          <a:bodyPr/>
          <a:lstStyle>
            <a:lvl1pPr>
              <a:defRPr/>
            </a:lvl1pPr>
          </a:lstStyle>
          <a:p>
            <a:fld id="{058371A5-AF12-4CC7-97FF-4E3F645AA21C}" type="slidenum">
              <a:rPr lang="sk-SK" altLang="en-US"/>
              <a:pPr/>
              <a:t>‹#›</a:t>
            </a:fld>
            <a:endParaRPr lang="sk-SK" altLang="en-US"/>
          </a:p>
        </p:txBody>
      </p:sp>
    </p:spTree>
    <p:extLst>
      <p:ext uri="{BB962C8B-B14F-4D97-AF65-F5344CB8AC3E}">
        <p14:creationId xmlns:p14="http://schemas.microsoft.com/office/powerpoint/2010/main" val="250820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zvislý text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6893ACBE-B067-4217-96D8-1EF36EC2B3FE}"/>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8238928A-C75D-497D-9522-F79ED7A15B98}"/>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5E121786-9188-48CC-A67E-01D2F83979D4}"/>
              </a:ext>
            </a:extLst>
          </p:cNvPr>
          <p:cNvSpPr>
            <a:spLocks noGrp="1" noChangeArrowheads="1"/>
          </p:cNvSpPr>
          <p:nvPr>
            <p:ph type="sldNum" sz="quarter" idx="12"/>
          </p:nvPr>
        </p:nvSpPr>
        <p:spPr>
          <a:ln/>
        </p:spPr>
        <p:txBody>
          <a:bodyPr/>
          <a:lstStyle>
            <a:lvl1pPr>
              <a:defRPr/>
            </a:lvl1pPr>
          </a:lstStyle>
          <a:p>
            <a:fld id="{E3375DC7-2D7F-4881-9724-6D60E57931B4}" type="slidenum">
              <a:rPr lang="sk-SK" altLang="en-US"/>
              <a:pPr/>
              <a:t>‹#›</a:t>
            </a:fld>
            <a:endParaRPr lang="sk-SK" altLang="en-US"/>
          </a:p>
        </p:txBody>
      </p:sp>
    </p:spTree>
    <p:extLst>
      <p:ext uri="{BB962C8B-B14F-4D97-AF65-F5344CB8AC3E}">
        <p14:creationId xmlns:p14="http://schemas.microsoft.com/office/powerpoint/2010/main" val="3058204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a:t>Upravte štýly predlohy textu</a:t>
            </a:r>
          </a:p>
        </p:txBody>
      </p:sp>
      <p:sp>
        <p:nvSpPr>
          <p:cNvPr id="3" name="Zástupný objekt pre zvislý text 2"/>
          <p:cNvSpPr>
            <a:spLocks noGrp="1"/>
          </p:cNvSpPr>
          <p:nvPr>
            <p:ph type="body" orient="vert" idx="1"/>
          </p:nvPr>
        </p:nvSpPr>
        <p:spPr>
          <a:xfrm>
            <a:off x="457200" y="274638"/>
            <a:ext cx="6019800" cy="5851525"/>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32E38484-C558-40C9-8918-FC0404CA75EA}"/>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6ABFB1ED-D88D-4F3C-A080-466A1F3D990B}"/>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AF03B151-C62D-4ABC-B450-9D20AD4D2383}"/>
              </a:ext>
            </a:extLst>
          </p:cNvPr>
          <p:cNvSpPr>
            <a:spLocks noGrp="1" noChangeArrowheads="1"/>
          </p:cNvSpPr>
          <p:nvPr>
            <p:ph type="sldNum" sz="quarter" idx="12"/>
          </p:nvPr>
        </p:nvSpPr>
        <p:spPr>
          <a:ln/>
        </p:spPr>
        <p:txBody>
          <a:bodyPr/>
          <a:lstStyle>
            <a:lvl1pPr>
              <a:defRPr/>
            </a:lvl1pPr>
          </a:lstStyle>
          <a:p>
            <a:fld id="{F9375899-2686-4EE2-A548-3F82E0FA616C}" type="slidenum">
              <a:rPr lang="sk-SK" altLang="en-US"/>
              <a:pPr/>
              <a:t>‹#›</a:t>
            </a:fld>
            <a:endParaRPr lang="sk-SK" altLang="en-US"/>
          </a:p>
        </p:txBody>
      </p:sp>
    </p:spTree>
    <p:extLst>
      <p:ext uri="{BB962C8B-B14F-4D97-AF65-F5344CB8AC3E}">
        <p14:creationId xmlns:p14="http://schemas.microsoft.com/office/powerpoint/2010/main" val="1047655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38EB2B65-CAD9-40A5-A93D-FF7A157A219C}"/>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F5F218BE-4D23-49C0-BFA6-997C378F0ACB}"/>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BAD91B1A-CC1F-4323-9480-17ACD7F68313}"/>
              </a:ext>
            </a:extLst>
          </p:cNvPr>
          <p:cNvSpPr>
            <a:spLocks noGrp="1" noChangeArrowheads="1"/>
          </p:cNvSpPr>
          <p:nvPr>
            <p:ph type="sldNum" sz="quarter" idx="12"/>
          </p:nvPr>
        </p:nvSpPr>
        <p:spPr>
          <a:ln/>
        </p:spPr>
        <p:txBody>
          <a:bodyPr/>
          <a:lstStyle>
            <a:lvl1pPr>
              <a:defRPr/>
            </a:lvl1pPr>
          </a:lstStyle>
          <a:p>
            <a:fld id="{3F03DD43-4E01-49E8-80CE-9F1FED00EFF1}" type="slidenum">
              <a:rPr lang="sk-SK" altLang="en-US"/>
              <a:pPr/>
              <a:t>‹#›</a:t>
            </a:fld>
            <a:endParaRPr lang="sk-SK" altLang="en-US"/>
          </a:p>
        </p:txBody>
      </p:sp>
    </p:spTree>
    <p:extLst>
      <p:ext uri="{BB962C8B-B14F-4D97-AF65-F5344CB8AC3E}">
        <p14:creationId xmlns:p14="http://schemas.microsoft.com/office/powerpoint/2010/main" val="148991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sk-SK"/>
              <a:t>Upravte štýly predlohy textu</a:t>
            </a:r>
          </a:p>
        </p:txBody>
      </p:sp>
      <p:sp>
        <p:nvSpPr>
          <p:cNvPr id="3" name="Zástupný objekt pre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k-SK"/>
              <a:t>Upraviť štýly predlohy textu</a:t>
            </a:r>
          </a:p>
        </p:txBody>
      </p:sp>
      <p:sp>
        <p:nvSpPr>
          <p:cNvPr id="4" name="Rectangle 4">
            <a:extLst>
              <a:ext uri="{FF2B5EF4-FFF2-40B4-BE49-F238E27FC236}">
                <a16:creationId xmlns:a16="http://schemas.microsoft.com/office/drawing/2014/main" id="{8CC44396-7335-410E-9555-F1F6C2594D6B}"/>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EB28F749-14C0-4628-A0CA-7AF0FD70C419}"/>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F2E70C7B-C23F-408E-876E-9F82B5EDF806}"/>
              </a:ext>
            </a:extLst>
          </p:cNvPr>
          <p:cNvSpPr>
            <a:spLocks noGrp="1" noChangeArrowheads="1"/>
          </p:cNvSpPr>
          <p:nvPr>
            <p:ph type="sldNum" sz="quarter" idx="12"/>
          </p:nvPr>
        </p:nvSpPr>
        <p:spPr>
          <a:ln/>
        </p:spPr>
        <p:txBody>
          <a:bodyPr/>
          <a:lstStyle>
            <a:lvl1pPr>
              <a:defRPr/>
            </a:lvl1pPr>
          </a:lstStyle>
          <a:p>
            <a:fld id="{83485D17-DCD0-4BD2-B8CA-520726984D13}" type="slidenum">
              <a:rPr lang="sk-SK" altLang="en-US"/>
              <a:pPr/>
              <a:t>‹#›</a:t>
            </a:fld>
            <a:endParaRPr lang="sk-SK" altLang="en-US"/>
          </a:p>
        </p:txBody>
      </p:sp>
    </p:spTree>
    <p:extLst>
      <p:ext uri="{BB962C8B-B14F-4D97-AF65-F5344CB8AC3E}">
        <p14:creationId xmlns:p14="http://schemas.microsoft.com/office/powerpoint/2010/main" val="3063295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sz="half" idx="1"/>
          </p:nvPr>
        </p:nvSpPr>
        <p:spPr>
          <a:xfrm>
            <a:off x="457200" y="1600200"/>
            <a:ext cx="4038600" cy="4525963"/>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p:cNvSpPr>
            <a:spLocks noGrp="1"/>
          </p:cNvSpPr>
          <p:nvPr>
            <p:ph sz="half" idx="2"/>
          </p:nvPr>
        </p:nvSpPr>
        <p:spPr>
          <a:xfrm>
            <a:off x="4648200" y="1600200"/>
            <a:ext cx="4038600" cy="4525963"/>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Rectangle 4">
            <a:extLst>
              <a:ext uri="{FF2B5EF4-FFF2-40B4-BE49-F238E27FC236}">
                <a16:creationId xmlns:a16="http://schemas.microsoft.com/office/drawing/2014/main" id="{C7C8FFD0-5A9C-441F-AC30-ED652F0D1BDD}"/>
              </a:ext>
            </a:extLst>
          </p:cNvPr>
          <p:cNvSpPr>
            <a:spLocks noGrp="1" noChangeArrowheads="1"/>
          </p:cNvSpPr>
          <p:nvPr>
            <p:ph type="dt" sz="half" idx="10"/>
          </p:nvPr>
        </p:nvSpPr>
        <p:spPr>
          <a:ln/>
        </p:spPr>
        <p:txBody>
          <a:bodyPr/>
          <a:lstStyle>
            <a:lvl1pPr>
              <a:defRPr/>
            </a:lvl1pPr>
          </a:lstStyle>
          <a:p>
            <a:endParaRPr lang="sk-SK" altLang="sk-SK"/>
          </a:p>
        </p:txBody>
      </p:sp>
      <p:sp>
        <p:nvSpPr>
          <p:cNvPr id="6" name="Rectangle 5">
            <a:extLst>
              <a:ext uri="{FF2B5EF4-FFF2-40B4-BE49-F238E27FC236}">
                <a16:creationId xmlns:a16="http://schemas.microsoft.com/office/drawing/2014/main" id="{CBC95036-2394-4E62-B4EB-1CE7803DCB0D}"/>
              </a:ext>
            </a:extLst>
          </p:cNvPr>
          <p:cNvSpPr>
            <a:spLocks noGrp="1" noChangeArrowheads="1"/>
          </p:cNvSpPr>
          <p:nvPr>
            <p:ph type="ftr" sz="quarter" idx="11"/>
          </p:nvPr>
        </p:nvSpPr>
        <p:spPr>
          <a:ln/>
        </p:spPr>
        <p:txBody>
          <a:bodyPr/>
          <a:lstStyle>
            <a:lvl1pPr>
              <a:defRPr/>
            </a:lvl1pPr>
          </a:lstStyle>
          <a:p>
            <a:endParaRPr lang="sk-SK" altLang="sk-SK"/>
          </a:p>
        </p:txBody>
      </p:sp>
      <p:sp>
        <p:nvSpPr>
          <p:cNvPr id="7" name="Rectangle 6">
            <a:extLst>
              <a:ext uri="{FF2B5EF4-FFF2-40B4-BE49-F238E27FC236}">
                <a16:creationId xmlns:a16="http://schemas.microsoft.com/office/drawing/2014/main" id="{4FC01249-6F1B-45F5-B86D-A6944DE6187B}"/>
              </a:ext>
            </a:extLst>
          </p:cNvPr>
          <p:cNvSpPr>
            <a:spLocks noGrp="1" noChangeArrowheads="1"/>
          </p:cNvSpPr>
          <p:nvPr>
            <p:ph type="sldNum" sz="quarter" idx="12"/>
          </p:nvPr>
        </p:nvSpPr>
        <p:spPr>
          <a:ln/>
        </p:spPr>
        <p:txBody>
          <a:bodyPr/>
          <a:lstStyle>
            <a:lvl1pPr>
              <a:defRPr/>
            </a:lvl1pPr>
          </a:lstStyle>
          <a:p>
            <a:fld id="{9BCD0630-9133-447B-968C-E652D88DF2CA}" type="slidenum">
              <a:rPr lang="sk-SK" altLang="en-US"/>
              <a:pPr/>
              <a:t>‹#›</a:t>
            </a:fld>
            <a:endParaRPr lang="sk-SK" altLang="en-US"/>
          </a:p>
        </p:txBody>
      </p:sp>
    </p:spTree>
    <p:extLst>
      <p:ext uri="{BB962C8B-B14F-4D97-AF65-F5344CB8AC3E}">
        <p14:creationId xmlns:p14="http://schemas.microsoft.com/office/powerpoint/2010/main" val="321365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sk-SK"/>
              <a:t>Upravte štýly predlohy textu</a:t>
            </a:r>
          </a:p>
        </p:txBody>
      </p:sp>
      <p:sp>
        <p:nvSpPr>
          <p:cNvPr id="3" name="Zástupný objekt pre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p:cNvSpPr>
            <a:spLocks noGrp="1"/>
          </p:cNvSpPr>
          <p:nvPr>
            <p:ph sz="half" idx="2"/>
          </p:nvPr>
        </p:nvSpPr>
        <p:spPr>
          <a:xfrm>
            <a:off x="630238" y="2505075"/>
            <a:ext cx="386873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p:cNvSpPr>
            <a:spLocks noGrp="1"/>
          </p:cNvSpPr>
          <p:nvPr>
            <p:ph sz="quarter" idx="4"/>
          </p:nvPr>
        </p:nvSpPr>
        <p:spPr>
          <a:xfrm>
            <a:off x="4629150" y="2505075"/>
            <a:ext cx="38877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Rectangle 4">
            <a:extLst>
              <a:ext uri="{FF2B5EF4-FFF2-40B4-BE49-F238E27FC236}">
                <a16:creationId xmlns:a16="http://schemas.microsoft.com/office/drawing/2014/main" id="{32E7BFE0-9DEC-49DE-9E5C-E3854BED8B7F}"/>
              </a:ext>
            </a:extLst>
          </p:cNvPr>
          <p:cNvSpPr>
            <a:spLocks noGrp="1" noChangeArrowheads="1"/>
          </p:cNvSpPr>
          <p:nvPr>
            <p:ph type="dt" sz="half" idx="10"/>
          </p:nvPr>
        </p:nvSpPr>
        <p:spPr>
          <a:ln/>
        </p:spPr>
        <p:txBody>
          <a:bodyPr/>
          <a:lstStyle>
            <a:lvl1pPr>
              <a:defRPr/>
            </a:lvl1pPr>
          </a:lstStyle>
          <a:p>
            <a:endParaRPr lang="sk-SK" altLang="sk-SK"/>
          </a:p>
        </p:txBody>
      </p:sp>
      <p:sp>
        <p:nvSpPr>
          <p:cNvPr id="8" name="Rectangle 5">
            <a:extLst>
              <a:ext uri="{FF2B5EF4-FFF2-40B4-BE49-F238E27FC236}">
                <a16:creationId xmlns:a16="http://schemas.microsoft.com/office/drawing/2014/main" id="{CD968A69-DF39-4F54-8C24-AEBD75CB8659}"/>
              </a:ext>
            </a:extLst>
          </p:cNvPr>
          <p:cNvSpPr>
            <a:spLocks noGrp="1" noChangeArrowheads="1"/>
          </p:cNvSpPr>
          <p:nvPr>
            <p:ph type="ftr" sz="quarter" idx="11"/>
          </p:nvPr>
        </p:nvSpPr>
        <p:spPr>
          <a:ln/>
        </p:spPr>
        <p:txBody>
          <a:bodyPr/>
          <a:lstStyle>
            <a:lvl1pPr>
              <a:defRPr/>
            </a:lvl1pPr>
          </a:lstStyle>
          <a:p>
            <a:endParaRPr lang="sk-SK" altLang="sk-SK"/>
          </a:p>
        </p:txBody>
      </p:sp>
      <p:sp>
        <p:nvSpPr>
          <p:cNvPr id="9" name="Rectangle 6">
            <a:extLst>
              <a:ext uri="{FF2B5EF4-FFF2-40B4-BE49-F238E27FC236}">
                <a16:creationId xmlns:a16="http://schemas.microsoft.com/office/drawing/2014/main" id="{5BFA8543-191D-4C3F-A05D-08A27F85EDCE}"/>
              </a:ext>
            </a:extLst>
          </p:cNvPr>
          <p:cNvSpPr>
            <a:spLocks noGrp="1" noChangeArrowheads="1"/>
          </p:cNvSpPr>
          <p:nvPr>
            <p:ph type="sldNum" sz="quarter" idx="12"/>
          </p:nvPr>
        </p:nvSpPr>
        <p:spPr>
          <a:ln/>
        </p:spPr>
        <p:txBody>
          <a:bodyPr/>
          <a:lstStyle>
            <a:lvl1pPr>
              <a:defRPr/>
            </a:lvl1pPr>
          </a:lstStyle>
          <a:p>
            <a:fld id="{237403CE-0696-4DE6-B1B0-089A1CF501E9}" type="slidenum">
              <a:rPr lang="sk-SK" altLang="en-US"/>
              <a:pPr/>
              <a:t>‹#›</a:t>
            </a:fld>
            <a:endParaRPr lang="sk-SK" altLang="en-US"/>
          </a:p>
        </p:txBody>
      </p:sp>
    </p:spTree>
    <p:extLst>
      <p:ext uri="{BB962C8B-B14F-4D97-AF65-F5344CB8AC3E}">
        <p14:creationId xmlns:p14="http://schemas.microsoft.com/office/powerpoint/2010/main" val="266754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Rectangle 4">
            <a:extLst>
              <a:ext uri="{FF2B5EF4-FFF2-40B4-BE49-F238E27FC236}">
                <a16:creationId xmlns:a16="http://schemas.microsoft.com/office/drawing/2014/main" id="{3645E988-9CB3-4657-8FC9-701CB7B48D64}"/>
              </a:ext>
            </a:extLst>
          </p:cNvPr>
          <p:cNvSpPr>
            <a:spLocks noGrp="1" noChangeArrowheads="1"/>
          </p:cNvSpPr>
          <p:nvPr>
            <p:ph type="dt" sz="half" idx="10"/>
          </p:nvPr>
        </p:nvSpPr>
        <p:spPr>
          <a:ln/>
        </p:spPr>
        <p:txBody>
          <a:bodyPr/>
          <a:lstStyle>
            <a:lvl1pPr>
              <a:defRPr/>
            </a:lvl1pPr>
          </a:lstStyle>
          <a:p>
            <a:endParaRPr lang="sk-SK" altLang="sk-SK"/>
          </a:p>
        </p:txBody>
      </p:sp>
      <p:sp>
        <p:nvSpPr>
          <p:cNvPr id="4" name="Rectangle 5">
            <a:extLst>
              <a:ext uri="{FF2B5EF4-FFF2-40B4-BE49-F238E27FC236}">
                <a16:creationId xmlns:a16="http://schemas.microsoft.com/office/drawing/2014/main" id="{173DF667-382A-4934-8C2E-1F4C7445A4C1}"/>
              </a:ext>
            </a:extLst>
          </p:cNvPr>
          <p:cNvSpPr>
            <a:spLocks noGrp="1" noChangeArrowheads="1"/>
          </p:cNvSpPr>
          <p:nvPr>
            <p:ph type="ftr" sz="quarter" idx="11"/>
          </p:nvPr>
        </p:nvSpPr>
        <p:spPr>
          <a:ln/>
        </p:spPr>
        <p:txBody>
          <a:bodyPr/>
          <a:lstStyle>
            <a:lvl1pPr>
              <a:defRPr/>
            </a:lvl1pPr>
          </a:lstStyle>
          <a:p>
            <a:endParaRPr lang="sk-SK" altLang="sk-SK"/>
          </a:p>
        </p:txBody>
      </p:sp>
      <p:sp>
        <p:nvSpPr>
          <p:cNvPr id="5" name="Rectangle 6">
            <a:extLst>
              <a:ext uri="{FF2B5EF4-FFF2-40B4-BE49-F238E27FC236}">
                <a16:creationId xmlns:a16="http://schemas.microsoft.com/office/drawing/2014/main" id="{78B2AD53-8101-4816-B20D-87B092A1E629}"/>
              </a:ext>
            </a:extLst>
          </p:cNvPr>
          <p:cNvSpPr>
            <a:spLocks noGrp="1" noChangeArrowheads="1"/>
          </p:cNvSpPr>
          <p:nvPr>
            <p:ph type="sldNum" sz="quarter" idx="12"/>
          </p:nvPr>
        </p:nvSpPr>
        <p:spPr>
          <a:ln/>
        </p:spPr>
        <p:txBody>
          <a:bodyPr/>
          <a:lstStyle>
            <a:lvl1pPr>
              <a:defRPr/>
            </a:lvl1pPr>
          </a:lstStyle>
          <a:p>
            <a:fld id="{8A06929C-C647-4A29-B0AC-838B09029483}" type="slidenum">
              <a:rPr lang="sk-SK" altLang="en-US"/>
              <a:pPr/>
              <a:t>‹#›</a:t>
            </a:fld>
            <a:endParaRPr lang="sk-SK" altLang="en-US"/>
          </a:p>
        </p:txBody>
      </p:sp>
    </p:spTree>
    <p:extLst>
      <p:ext uri="{BB962C8B-B14F-4D97-AF65-F5344CB8AC3E}">
        <p14:creationId xmlns:p14="http://schemas.microsoft.com/office/powerpoint/2010/main" val="412380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D6C80A2-B37F-4605-9110-B48880DC7FA5}"/>
              </a:ext>
            </a:extLst>
          </p:cNvPr>
          <p:cNvSpPr>
            <a:spLocks noGrp="1" noChangeArrowheads="1"/>
          </p:cNvSpPr>
          <p:nvPr>
            <p:ph type="dt" sz="half" idx="10"/>
          </p:nvPr>
        </p:nvSpPr>
        <p:spPr>
          <a:ln/>
        </p:spPr>
        <p:txBody>
          <a:bodyPr/>
          <a:lstStyle>
            <a:lvl1pPr>
              <a:defRPr/>
            </a:lvl1pPr>
          </a:lstStyle>
          <a:p>
            <a:endParaRPr lang="sk-SK" altLang="sk-SK"/>
          </a:p>
        </p:txBody>
      </p:sp>
      <p:sp>
        <p:nvSpPr>
          <p:cNvPr id="3" name="Rectangle 5">
            <a:extLst>
              <a:ext uri="{FF2B5EF4-FFF2-40B4-BE49-F238E27FC236}">
                <a16:creationId xmlns:a16="http://schemas.microsoft.com/office/drawing/2014/main" id="{712C3057-FD50-401B-AA19-CDC33D7EAE8E}"/>
              </a:ext>
            </a:extLst>
          </p:cNvPr>
          <p:cNvSpPr>
            <a:spLocks noGrp="1" noChangeArrowheads="1"/>
          </p:cNvSpPr>
          <p:nvPr>
            <p:ph type="ftr" sz="quarter" idx="11"/>
          </p:nvPr>
        </p:nvSpPr>
        <p:spPr>
          <a:ln/>
        </p:spPr>
        <p:txBody>
          <a:bodyPr/>
          <a:lstStyle>
            <a:lvl1pPr>
              <a:defRPr/>
            </a:lvl1pPr>
          </a:lstStyle>
          <a:p>
            <a:endParaRPr lang="sk-SK" altLang="sk-SK"/>
          </a:p>
        </p:txBody>
      </p:sp>
      <p:sp>
        <p:nvSpPr>
          <p:cNvPr id="4" name="Rectangle 6">
            <a:extLst>
              <a:ext uri="{FF2B5EF4-FFF2-40B4-BE49-F238E27FC236}">
                <a16:creationId xmlns:a16="http://schemas.microsoft.com/office/drawing/2014/main" id="{C1C101B8-C858-497D-9400-8D846014B6A4}"/>
              </a:ext>
            </a:extLst>
          </p:cNvPr>
          <p:cNvSpPr>
            <a:spLocks noGrp="1" noChangeArrowheads="1"/>
          </p:cNvSpPr>
          <p:nvPr>
            <p:ph type="sldNum" sz="quarter" idx="12"/>
          </p:nvPr>
        </p:nvSpPr>
        <p:spPr>
          <a:ln/>
        </p:spPr>
        <p:txBody>
          <a:bodyPr/>
          <a:lstStyle>
            <a:lvl1pPr>
              <a:defRPr/>
            </a:lvl1pPr>
          </a:lstStyle>
          <a:p>
            <a:fld id="{08540079-9970-4FA2-964A-2DD6CA744D52}" type="slidenum">
              <a:rPr lang="sk-SK" altLang="en-US"/>
              <a:pPr/>
              <a:t>‹#›</a:t>
            </a:fld>
            <a:endParaRPr lang="sk-SK" altLang="en-US"/>
          </a:p>
        </p:txBody>
      </p:sp>
    </p:spTree>
    <p:extLst>
      <p:ext uri="{BB962C8B-B14F-4D97-AF65-F5344CB8AC3E}">
        <p14:creationId xmlns:p14="http://schemas.microsoft.com/office/powerpoint/2010/main" val="15560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sk-SK"/>
              <a:t>Upravte štýly predlohy textu</a:t>
            </a:r>
          </a:p>
        </p:txBody>
      </p:sp>
      <p:sp>
        <p:nvSpPr>
          <p:cNvPr id="3" name="Zástupný objekt pre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Rectangle 4">
            <a:extLst>
              <a:ext uri="{FF2B5EF4-FFF2-40B4-BE49-F238E27FC236}">
                <a16:creationId xmlns:a16="http://schemas.microsoft.com/office/drawing/2014/main" id="{34C73762-B327-4E4C-B59F-8ACE2178C887}"/>
              </a:ext>
            </a:extLst>
          </p:cNvPr>
          <p:cNvSpPr>
            <a:spLocks noGrp="1" noChangeArrowheads="1"/>
          </p:cNvSpPr>
          <p:nvPr>
            <p:ph type="dt" sz="half" idx="10"/>
          </p:nvPr>
        </p:nvSpPr>
        <p:spPr>
          <a:ln/>
        </p:spPr>
        <p:txBody>
          <a:bodyPr/>
          <a:lstStyle>
            <a:lvl1pPr>
              <a:defRPr/>
            </a:lvl1pPr>
          </a:lstStyle>
          <a:p>
            <a:endParaRPr lang="sk-SK" altLang="sk-SK"/>
          </a:p>
        </p:txBody>
      </p:sp>
      <p:sp>
        <p:nvSpPr>
          <p:cNvPr id="6" name="Rectangle 5">
            <a:extLst>
              <a:ext uri="{FF2B5EF4-FFF2-40B4-BE49-F238E27FC236}">
                <a16:creationId xmlns:a16="http://schemas.microsoft.com/office/drawing/2014/main" id="{29A9A69A-E0C3-4F5E-B92C-D1CC3505D4BD}"/>
              </a:ext>
            </a:extLst>
          </p:cNvPr>
          <p:cNvSpPr>
            <a:spLocks noGrp="1" noChangeArrowheads="1"/>
          </p:cNvSpPr>
          <p:nvPr>
            <p:ph type="ftr" sz="quarter" idx="11"/>
          </p:nvPr>
        </p:nvSpPr>
        <p:spPr>
          <a:ln/>
        </p:spPr>
        <p:txBody>
          <a:bodyPr/>
          <a:lstStyle>
            <a:lvl1pPr>
              <a:defRPr/>
            </a:lvl1pPr>
          </a:lstStyle>
          <a:p>
            <a:endParaRPr lang="sk-SK" altLang="sk-SK"/>
          </a:p>
        </p:txBody>
      </p:sp>
      <p:sp>
        <p:nvSpPr>
          <p:cNvPr id="7" name="Rectangle 6">
            <a:extLst>
              <a:ext uri="{FF2B5EF4-FFF2-40B4-BE49-F238E27FC236}">
                <a16:creationId xmlns:a16="http://schemas.microsoft.com/office/drawing/2014/main" id="{0AAB5B66-9CCB-4F63-8A61-DB1C1627E401}"/>
              </a:ext>
            </a:extLst>
          </p:cNvPr>
          <p:cNvSpPr>
            <a:spLocks noGrp="1" noChangeArrowheads="1"/>
          </p:cNvSpPr>
          <p:nvPr>
            <p:ph type="sldNum" sz="quarter" idx="12"/>
          </p:nvPr>
        </p:nvSpPr>
        <p:spPr>
          <a:ln/>
        </p:spPr>
        <p:txBody>
          <a:bodyPr/>
          <a:lstStyle>
            <a:lvl1pPr>
              <a:defRPr/>
            </a:lvl1pPr>
          </a:lstStyle>
          <a:p>
            <a:fld id="{53930B61-15FB-4F4D-9721-7A3F96CA5A27}" type="slidenum">
              <a:rPr lang="sk-SK" altLang="en-US"/>
              <a:pPr/>
              <a:t>‹#›</a:t>
            </a:fld>
            <a:endParaRPr lang="sk-SK" altLang="en-US"/>
          </a:p>
        </p:txBody>
      </p:sp>
    </p:spTree>
    <p:extLst>
      <p:ext uri="{BB962C8B-B14F-4D97-AF65-F5344CB8AC3E}">
        <p14:creationId xmlns:p14="http://schemas.microsoft.com/office/powerpoint/2010/main" val="20273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sk-SK"/>
              <a:t>Upravte štýly predlohy textu</a:t>
            </a:r>
          </a:p>
        </p:txBody>
      </p:sp>
      <p:sp>
        <p:nvSpPr>
          <p:cNvPr id="3" name="Zástupný objekt pre obrázo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k-SK" noProof="0"/>
          </a:p>
        </p:txBody>
      </p:sp>
      <p:sp>
        <p:nvSpPr>
          <p:cNvPr id="4" name="Zástupný objekt pre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Rectangle 4">
            <a:extLst>
              <a:ext uri="{FF2B5EF4-FFF2-40B4-BE49-F238E27FC236}">
                <a16:creationId xmlns:a16="http://schemas.microsoft.com/office/drawing/2014/main" id="{33620FE2-CC87-482B-8FA6-4E9EC0637F5A}"/>
              </a:ext>
            </a:extLst>
          </p:cNvPr>
          <p:cNvSpPr>
            <a:spLocks noGrp="1" noChangeArrowheads="1"/>
          </p:cNvSpPr>
          <p:nvPr>
            <p:ph type="dt" sz="half" idx="10"/>
          </p:nvPr>
        </p:nvSpPr>
        <p:spPr>
          <a:ln/>
        </p:spPr>
        <p:txBody>
          <a:bodyPr/>
          <a:lstStyle>
            <a:lvl1pPr>
              <a:defRPr/>
            </a:lvl1pPr>
          </a:lstStyle>
          <a:p>
            <a:endParaRPr lang="sk-SK" altLang="sk-SK"/>
          </a:p>
        </p:txBody>
      </p:sp>
      <p:sp>
        <p:nvSpPr>
          <p:cNvPr id="6" name="Rectangle 5">
            <a:extLst>
              <a:ext uri="{FF2B5EF4-FFF2-40B4-BE49-F238E27FC236}">
                <a16:creationId xmlns:a16="http://schemas.microsoft.com/office/drawing/2014/main" id="{B6EEA994-8F6C-49D1-ADEA-F8995BC75A4A}"/>
              </a:ext>
            </a:extLst>
          </p:cNvPr>
          <p:cNvSpPr>
            <a:spLocks noGrp="1" noChangeArrowheads="1"/>
          </p:cNvSpPr>
          <p:nvPr>
            <p:ph type="ftr" sz="quarter" idx="11"/>
          </p:nvPr>
        </p:nvSpPr>
        <p:spPr>
          <a:ln/>
        </p:spPr>
        <p:txBody>
          <a:bodyPr/>
          <a:lstStyle>
            <a:lvl1pPr>
              <a:defRPr/>
            </a:lvl1pPr>
          </a:lstStyle>
          <a:p>
            <a:endParaRPr lang="sk-SK" altLang="sk-SK"/>
          </a:p>
        </p:txBody>
      </p:sp>
      <p:sp>
        <p:nvSpPr>
          <p:cNvPr id="7" name="Rectangle 6">
            <a:extLst>
              <a:ext uri="{FF2B5EF4-FFF2-40B4-BE49-F238E27FC236}">
                <a16:creationId xmlns:a16="http://schemas.microsoft.com/office/drawing/2014/main" id="{3D8E57F0-8F8E-4383-9CE3-36E4111B6FD3}"/>
              </a:ext>
            </a:extLst>
          </p:cNvPr>
          <p:cNvSpPr>
            <a:spLocks noGrp="1" noChangeArrowheads="1"/>
          </p:cNvSpPr>
          <p:nvPr>
            <p:ph type="sldNum" sz="quarter" idx="12"/>
          </p:nvPr>
        </p:nvSpPr>
        <p:spPr>
          <a:ln/>
        </p:spPr>
        <p:txBody>
          <a:bodyPr/>
          <a:lstStyle>
            <a:lvl1pPr>
              <a:defRPr/>
            </a:lvl1pPr>
          </a:lstStyle>
          <a:p>
            <a:fld id="{F103E3F7-D8C8-4752-A7B9-CFE9F9E7250B}" type="slidenum">
              <a:rPr lang="sk-SK" altLang="en-US"/>
              <a:pPr/>
              <a:t>‹#›</a:t>
            </a:fld>
            <a:endParaRPr lang="sk-SK" altLang="en-US"/>
          </a:p>
        </p:txBody>
      </p:sp>
    </p:spTree>
    <p:extLst>
      <p:ext uri="{BB962C8B-B14F-4D97-AF65-F5344CB8AC3E}">
        <p14:creationId xmlns:p14="http://schemas.microsoft.com/office/powerpoint/2010/main" val="234177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83F08F4-712F-4FD0-B106-93CFCB62DD8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k-SK" altLang="en-US"/>
              <a:t>Klepnutím lze upravit styl předlohy nadpisů.</a:t>
            </a:r>
          </a:p>
        </p:txBody>
      </p:sp>
      <p:sp>
        <p:nvSpPr>
          <p:cNvPr id="1027" name="Rectangle 3">
            <a:extLst>
              <a:ext uri="{FF2B5EF4-FFF2-40B4-BE49-F238E27FC236}">
                <a16:creationId xmlns:a16="http://schemas.microsoft.com/office/drawing/2014/main" id="{02745C6A-EA75-4A02-AD24-2627F0AF8DD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k-SK" altLang="en-US"/>
              <a:t>Klepnutím lze upravit styly předlohy textu.</a:t>
            </a:r>
          </a:p>
          <a:p>
            <a:pPr lvl="1"/>
            <a:r>
              <a:rPr lang="sk-SK" altLang="en-US"/>
              <a:t>Druhá úroveň</a:t>
            </a:r>
          </a:p>
          <a:p>
            <a:pPr lvl="2"/>
            <a:r>
              <a:rPr lang="sk-SK" altLang="en-US"/>
              <a:t>Třetí úroveň</a:t>
            </a:r>
          </a:p>
          <a:p>
            <a:pPr lvl="3"/>
            <a:r>
              <a:rPr lang="sk-SK" altLang="en-US"/>
              <a:t>Čtvrtá úroveň</a:t>
            </a:r>
          </a:p>
          <a:p>
            <a:pPr lvl="4"/>
            <a:r>
              <a:rPr lang="sk-SK" altLang="en-US"/>
              <a:t>Pátá úroveň</a:t>
            </a:r>
          </a:p>
        </p:txBody>
      </p:sp>
      <p:sp>
        <p:nvSpPr>
          <p:cNvPr id="1028" name="Rectangle 4">
            <a:extLst>
              <a:ext uri="{FF2B5EF4-FFF2-40B4-BE49-F238E27FC236}">
                <a16:creationId xmlns:a16="http://schemas.microsoft.com/office/drawing/2014/main" id="{2865F3B2-0D7E-4C1D-991D-8B63A66046C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u="none"/>
            </a:lvl1pPr>
          </a:lstStyle>
          <a:p>
            <a:endParaRPr lang="sk-SK" altLang="sk-SK"/>
          </a:p>
        </p:txBody>
      </p:sp>
      <p:sp>
        <p:nvSpPr>
          <p:cNvPr id="1029" name="Rectangle 5">
            <a:extLst>
              <a:ext uri="{FF2B5EF4-FFF2-40B4-BE49-F238E27FC236}">
                <a16:creationId xmlns:a16="http://schemas.microsoft.com/office/drawing/2014/main" id="{68F67823-A259-4168-B90A-FD5E08085EA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u="none"/>
            </a:lvl1pPr>
          </a:lstStyle>
          <a:p>
            <a:endParaRPr lang="sk-SK" altLang="sk-SK"/>
          </a:p>
        </p:txBody>
      </p:sp>
      <p:sp>
        <p:nvSpPr>
          <p:cNvPr id="1030" name="Rectangle 6">
            <a:extLst>
              <a:ext uri="{FF2B5EF4-FFF2-40B4-BE49-F238E27FC236}">
                <a16:creationId xmlns:a16="http://schemas.microsoft.com/office/drawing/2014/main" id="{66E7D1F4-0401-48E3-84E5-CAFDF9AE7E1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u="none"/>
            </a:lvl1pPr>
          </a:lstStyle>
          <a:p>
            <a:fld id="{D6001BAD-8D63-473C-BC34-4AB593C5436C}" type="slidenum">
              <a:rPr lang="sk-SK" altLang="en-US"/>
              <a:pPr/>
              <a:t>‹#›</a:t>
            </a:fld>
            <a:endParaRPr lang="sk-SK"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hyperlink" Target="https://www.instagram.com/pistejka/"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www.helissacollagen.com/" TargetMode="External"/><Relationship Id="rId7" Type="http://schemas.openxmlformats.org/officeDocument/2006/relationships/hyperlink" Target="https://www.youtube.com/channel/UCTc2cWboC6-cDH-gonSr-1g"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acebook.com/HelissaCollagenCom/" TargetMode="External"/><Relationship Id="rId5" Type="http://schemas.openxmlformats.org/officeDocument/2006/relationships/hyperlink" Target="https://www.instagram.com/helissa_collagen_official/" TargetMode="External"/><Relationship Id="rId4" Type="http://schemas.openxmlformats.org/officeDocument/2006/relationships/hyperlink" Target="mailto:info@incacollagen.e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descr="pozadie04">
            <a:extLst>
              <a:ext uri="{FF2B5EF4-FFF2-40B4-BE49-F238E27FC236}">
                <a16:creationId xmlns:a16="http://schemas.microsoft.com/office/drawing/2014/main" id="{6ED0F0B2-7B03-468F-8B8A-AF4BF5622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Line 13">
            <a:extLst>
              <a:ext uri="{FF2B5EF4-FFF2-40B4-BE49-F238E27FC236}">
                <a16:creationId xmlns:a16="http://schemas.microsoft.com/office/drawing/2014/main" id="{D8639EE7-AA16-46DB-9DAB-0A8BD4608D62}"/>
              </a:ext>
            </a:extLst>
          </p:cNvPr>
          <p:cNvSpPr>
            <a:spLocks noChangeShapeType="1"/>
          </p:cNvSpPr>
          <p:nvPr/>
        </p:nvSpPr>
        <p:spPr bwMode="auto">
          <a:xfrm>
            <a:off x="0" y="2276475"/>
            <a:ext cx="6516688"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17" name="Picture 14" descr="100perc bioactive">
            <a:extLst>
              <a:ext uri="{FF2B5EF4-FFF2-40B4-BE49-F238E27FC236}">
                <a16:creationId xmlns:a16="http://schemas.microsoft.com/office/drawing/2014/main" id="{1460D996-B2AC-4D44-BB56-7EF2AB621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341438"/>
            <a:ext cx="18716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o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377" y="698308"/>
            <a:ext cx="6138684" cy="1286259"/>
          </a:xfrm>
          <a:prstGeom prst="rect">
            <a:avLst/>
          </a:prstGeom>
        </p:spPr>
      </p:pic>
      <p:sp>
        <p:nvSpPr>
          <p:cNvPr id="4" name="BlokTextu 3"/>
          <p:cNvSpPr txBox="1"/>
          <p:nvPr/>
        </p:nvSpPr>
        <p:spPr>
          <a:xfrm>
            <a:off x="371377" y="3213099"/>
            <a:ext cx="4235850" cy="1754326"/>
          </a:xfrm>
          <a:prstGeom prst="rect">
            <a:avLst/>
          </a:prstGeom>
          <a:noFill/>
        </p:spPr>
        <p:txBody>
          <a:bodyPr wrap="square" rtlCol="0">
            <a:spAutoFit/>
          </a:bodyPr>
          <a:lstStyle/>
          <a:p>
            <a:r>
              <a:rPr lang="en-US" sz="3600" u="none" dirty="0">
                <a:solidFill>
                  <a:schemeClr val="bg1"/>
                </a:solidFill>
                <a:latin typeface="Calibri" panose="020F0502020204030204" pitchFamily="34" charset="0"/>
                <a:ea typeface="Open Sans" panose="020B0606030504020204" pitchFamily="34" charset="0"/>
                <a:cs typeface="Open Sans" panose="020B0606030504020204" pitchFamily="34" charset="0"/>
              </a:rPr>
              <a:t>Customer tested collagen that really helps</a:t>
            </a:r>
            <a:endParaRPr lang="sk-SK" sz="3600" u="none" dirty="0">
              <a:solidFill>
                <a:schemeClr val="bg1"/>
              </a:solidFill>
              <a:latin typeface="Calibri" panose="020F0502020204030204" pitchFamily="34" charset="0"/>
              <a:ea typeface="Open Sans" panose="020B0606030504020204" pitchFamily="34" charset="0"/>
              <a:cs typeface="Open Sans" panose="020B0606030504020204" pitchFamily="34" charset="0"/>
            </a:endParaRPr>
          </a:p>
        </p:txBody>
      </p:sp>
      <p:pic>
        <p:nvPicPr>
          <p:cNvPr id="6" name="Obrázek 5" descr="Obsah obrázku sýr, jídlo, ovoce&#10;&#10;Popis byl vytvořen automaticky">
            <a:extLst>
              <a:ext uri="{FF2B5EF4-FFF2-40B4-BE49-F238E27FC236}">
                <a16:creationId xmlns:a16="http://schemas.microsoft.com/office/drawing/2014/main" id="{60D097CE-79F0-40CF-9CA3-C53305237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973" y="3345045"/>
            <a:ext cx="3258104" cy="26153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1043608" y="350505"/>
            <a:ext cx="73448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en-US" altLang="en-US" b="1" u="none" dirty="0">
                <a:solidFill>
                  <a:srgbClr val="B6A86D"/>
                </a:solidFill>
                <a:latin typeface="Calibri" panose="020F0502020204030204" pitchFamily="34" charset="0"/>
              </a:rPr>
              <a:t>What worked in the Czech Republic and in Slovakia? Storytelling and education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en-US" altLang="en-US" sz="2000" u="none" dirty="0">
                <a:solidFill>
                  <a:schemeClr val="bg1"/>
                </a:solidFill>
                <a:latin typeface="Calibri" panose="020F0502020204030204" pitchFamily="34" charset="0"/>
              </a:rPr>
              <a:t>The main target of your marketing is quality content looked for by customers.</a:t>
            </a:r>
          </a:p>
          <a:p>
            <a:pPr marL="0" indent="0" eaLnBrk="1" hangingPunct="1"/>
            <a:r>
              <a:rPr lang="en-US" altLang="en-US" sz="2000" u="none" dirty="0">
                <a:solidFill>
                  <a:schemeClr val="bg1"/>
                </a:solidFill>
                <a:latin typeface="Calibri" panose="020F0502020204030204" pitchFamily="34" charset="0"/>
              </a:rPr>
              <a:t>Our ads were published predominantly in lifestyle media, health-focused media and expert media. A combination of these channels leads to a better selling performance.</a:t>
            </a:r>
            <a:endParaRPr lang="sk-SK" altLang="en-US" sz="2000" u="none" dirty="0">
              <a:solidFill>
                <a:schemeClr val="bg1"/>
              </a:solidFill>
              <a:latin typeface="Calibri" panose="020F0502020204030204" pitchFamily="34" charset="0"/>
            </a:endParaRPr>
          </a:p>
          <a:p>
            <a:pPr marL="0" indent="0" eaLnBrk="1" hangingPunct="1"/>
            <a:endParaRPr lang="en-US" altLang="en-US" sz="2000" u="none" dirty="0">
              <a:solidFill>
                <a:schemeClr val="bg1"/>
              </a:solidFill>
              <a:latin typeface="Calibri" panose="020F0502020204030204" pitchFamily="34" charset="0"/>
            </a:endParaRPr>
          </a:p>
          <a:p>
            <a:pPr marL="0" indent="0" eaLnBrk="1" hangingPunct="1"/>
            <a:r>
              <a:rPr lang="en-US" altLang="en-US" sz="2000" u="none" dirty="0">
                <a:solidFill>
                  <a:schemeClr val="bg1"/>
                </a:solidFill>
                <a:latin typeface="Calibri" panose="020F0502020204030204" pitchFamily="34" charset="0"/>
              </a:rPr>
              <a:t>Besides publishing the traditional health topics, we published the history of the founder Romana </a:t>
            </a:r>
            <a:r>
              <a:rPr lang="en-US" altLang="en-US" sz="2000" u="none" dirty="0" err="1">
                <a:solidFill>
                  <a:schemeClr val="bg1"/>
                </a:solidFill>
                <a:latin typeface="Calibri" panose="020F0502020204030204" pitchFamily="34" charset="0"/>
              </a:rPr>
              <a:t>Ljubasová</a:t>
            </a:r>
            <a:r>
              <a:rPr lang="en-US" altLang="en-US" sz="2000" u="none" dirty="0">
                <a:solidFill>
                  <a:schemeClr val="bg1"/>
                </a:solidFill>
                <a:latin typeface="Calibri" panose="020F0502020204030204" pitchFamily="34" charset="0"/>
              </a:rPr>
              <a:t>. It is a history of a successful women with a hard journey behind her, before she discovered this miracle, which she enchanted into the blue box.</a:t>
            </a:r>
          </a:p>
          <a:p>
            <a:pPr eaLnBrk="1" hangingPunct="1">
              <a:buFontTx/>
              <a:buChar char="•"/>
            </a:pPr>
            <a:endParaRPr lang="sk-SK" altLang="en-US" sz="2000" u="none" dirty="0">
              <a:solidFill>
                <a:schemeClr val="bg1"/>
              </a:solidFill>
              <a:latin typeface="Calibri" panose="020F0502020204030204" pitchFamily="34" charset="0"/>
            </a:endParaRPr>
          </a:p>
          <a:p>
            <a:pPr eaLnBrk="1" hangingPunct="1">
              <a:buFontTx/>
              <a:buChar char="•"/>
            </a:pPr>
            <a:endParaRPr lang="en-US"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519248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971600" y="714375"/>
            <a:ext cx="64794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Focus</a:t>
            </a:r>
            <a:r>
              <a:rPr lang="sk-SK" altLang="en-US" b="1" u="none" dirty="0">
                <a:solidFill>
                  <a:srgbClr val="B6A86D"/>
                </a:solidFill>
                <a:latin typeface="Calibri" panose="020F0502020204030204" pitchFamily="34" charset="0"/>
              </a:rPr>
              <a:t> on </a:t>
            </a:r>
            <a:r>
              <a:rPr lang="sk-SK" altLang="en-US" b="1" u="none" dirty="0" err="1">
                <a:solidFill>
                  <a:srgbClr val="B6A86D"/>
                </a:solidFill>
                <a:latin typeface="Calibri" panose="020F0502020204030204" pitchFamily="34" charset="0"/>
              </a:rPr>
              <a:t>Content</a:t>
            </a:r>
            <a:r>
              <a:rPr lang="sk-SK" altLang="en-US" b="1" u="none" dirty="0">
                <a:solidFill>
                  <a:srgbClr val="B6A86D"/>
                </a:solidFill>
                <a:latin typeface="Calibri" panose="020F0502020204030204" pitchFamily="34" charset="0"/>
              </a:rPr>
              <a:t> Marketing</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en-US" altLang="en-US" sz="2000" u="none" dirty="0">
                <a:solidFill>
                  <a:schemeClr val="bg1"/>
                </a:solidFill>
                <a:latin typeface="Calibri" panose="020F0502020204030204" pitchFamily="34" charset="0"/>
              </a:rPr>
              <a:t>We inform the public about the necessity to replenish collagen in the body and that's why we continuously publish articles in various media.</a:t>
            </a:r>
          </a:p>
          <a:p>
            <a:pPr eaLnBrk="1" hangingPunct="1">
              <a:buFontTx/>
              <a:buChar char="•"/>
            </a:pP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became a product used in the beauty and health care sector.</a:t>
            </a:r>
          </a:p>
          <a:p>
            <a:pPr eaLnBrk="1" hangingPunct="1">
              <a:buFontTx/>
              <a:buChar char="•"/>
            </a:pPr>
            <a:r>
              <a:rPr lang="en-US" altLang="en-US" sz="2000" u="none" dirty="0">
                <a:solidFill>
                  <a:schemeClr val="bg1"/>
                </a:solidFill>
                <a:latin typeface="Calibri" panose="020F0502020204030204" pitchFamily="34" charset="0"/>
              </a:rPr>
              <a:t>In the pharmacological segment, we developed to a brand recommended by big pharmacies.</a:t>
            </a:r>
          </a:p>
          <a:p>
            <a:pPr eaLnBrk="1" hangingPunct="1">
              <a:buFontTx/>
              <a:buChar char="•"/>
            </a:pPr>
            <a:r>
              <a:rPr lang="en-US" altLang="en-US" sz="2000" u="none" dirty="0">
                <a:solidFill>
                  <a:schemeClr val="bg1"/>
                </a:solidFill>
                <a:latin typeface="Calibri" panose="020F0502020204030204" pitchFamily="34" charset="0"/>
              </a:rPr>
              <a:t>We process keyword-oriented topics searched for by the public</a:t>
            </a:r>
          </a:p>
          <a:p>
            <a:pPr eaLnBrk="1" hangingPunct="1">
              <a:buFontTx/>
              <a:buChar char="•"/>
            </a:pPr>
            <a:r>
              <a:rPr lang="en-US" altLang="en-US" sz="2000" u="none" dirty="0">
                <a:solidFill>
                  <a:schemeClr val="bg1"/>
                </a:solidFill>
                <a:latin typeface="Calibri" panose="020F0502020204030204" pitchFamily="34" charset="0"/>
              </a:rPr>
              <a:t>We spread our messages through digital media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971600" y="714375"/>
            <a:ext cx="64794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Focus</a:t>
            </a:r>
            <a:r>
              <a:rPr lang="sk-SK" altLang="en-US" b="1" u="none" dirty="0">
                <a:solidFill>
                  <a:srgbClr val="B6A86D"/>
                </a:solidFill>
                <a:latin typeface="Calibri" panose="020F0502020204030204" pitchFamily="34" charset="0"/>
              </a:rPr>
              <a:t> on </a:t>
            </a:r>
            <a:r>
              <a:rPr lang="sk-SK" altLang="en-US" b="1" u="none" dirty="0" err="1">
                <a:solidFill>
                  <a:srgbClr val="B6A86D"/>
                </a:solidFill>
                <a:latin typeface="Calibri" panose="020F0502020204030204" pitchFamily="34" charset="0"/>
              </a:rPr>
              <a:t>Content</a:t>
            </a:r>
            <a:r>
              <a:rPr lang="sk-SK" altLang="en-US" b="1" u="none" dirty="0">
                <a:solidFill>
                  <a:srgbClr val="B6A86D"/>
                </a:solidFill>
                <a:latin typeface="Calibri" panose="020F0502020204030204" pitchFamily="34" charset="0"/>
              </a:rPr>
              <a:t> Marketing</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en-US" altLang="en-US" sz="2000" u="none" dirty="0">
                <a:solidFill>
                  <a:schemeClr val="bg1"/>
                </a:solidFill>
                <a:latin typeface="Calibri" panose="020F0502020204030204" pitchFamily="34" charset="0"/>
              </a:rPr>
              <a:t>•	The advertising mix covers ads, personal sale, public relations, direct marketing, interned and online marketing. These tools inform the target group about the existence of this product and advantages, it offers to the customer.</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0" indent="0" eaLnBrk="1" hangingPunct="1"/>
            <a:r>
              <a:rPr lang="en-US" altLang="en-US" sz="2000" u="none" dirty="0">
                <a:solidFill>
                  <a:schemeClr val="bg1"/>
                </a:solidFill>
                <a:latin typeface="Calibri" panose="020F0502020204030204" pitchFamily="34" charset="0"/>
              </a:rPr>
              <a:t>•	Web content, social networks and media grew. The brand became known thanks to social networks and lots of education of customers presented by various types of media mix.</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0" indent="0" eaLnBrk="1" hangingPunct="1"/>
            <a:r>
              <a:rPr lang="en-US" altLang="en-US" sz="2000" u="none" dirty="0">
                <a:solidFill>
                  <a:schemeClr val="bg1"/>
                </a:solidFill>
                <a:latin typeface="Calibri" panose="020F0502020204030204" pitchFamily="34" charset="0"/>
              </a:rPr>
              <a:t>•	We often participated in various beauty exhibitions in Prague and Bratislava, we held lots of presentations and training events for resellers and pharmacy employees.</a:t>
            </a:r>
          </a:p>
          <a:p>
            <a:pPr marL="0" indent="0" eaLnBrk="1" hangingPunct="1"/>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2151513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620688"/>
            <a:ext cx="669550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Why</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Helissa</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Collagen</a:t>
            </a:r>
            <a:r>
              <a:rPr lang="sk-SK" altLang="en-US" b="1" u="none" dirty="0">
                <a:solidFill>
                  <a:srgbClr val="B6A86D"/>
                </a:solidFill>
                <a:latin typeface="Calibri" panose="020F0502020204030204" pitchFamily="34" charset="0"/>
              </a:rPr>
              <a:t>?</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899592" y="1672947"/>
            <a:ext cx="662473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en-US" altLang="en-US" sz="2000" u="none" dirty="0">
                <a:solidFill>
                  <a:schemeClr val="bg1"/>
                </a:solidFill>
                <a:latin typeface="Calibri" panose="020F0502020204030204" pitchFamily="34" charset="0"/>
              </a:rPr>
              <a:t>•	Bio-activity – the human body works with it as with its own collagen</a:t>
            </a:r>
          </a:p>
          <a:p>
            <a:pPr marL="0" indent="0" eaLnBrk="1" hangingPunct="1"/>
            <a:r>
              <a:rPr lang="en-US" altLang="en-US" sz="2000" u="none" dirty="0">
                <a:solidFill>
                  <a:schemeClr val="bg1"/>
                </a:solidFill>
                <a:latin typeface="Calibri" panose="020F0502020204030204" pitchFamily="34" charset="0"/>
              </a:rPr>
              <a:t>•	Highest collagen quality in the Czech market</a:t>
            </a:r>
          </a:p>
          <a:p>
            <a:pPr marL="0" indent="0" eaLnBrk="1" hangingPunct="1"/>
            <a:r>
              <a:rPr lang="en-US" altLang="en-US" sz="2000" u="none" dirty="0">
                <a:solidFill>
                  <a:schemeClr val="bg1"/>
                </a:solidFill>
                <a:latin typeface="Calibri" panose="020F0502020204030204" pitchFamily="34" charset="0"/>
              </a:rPr>
              <a:t>•	Best price-performance ratio</a:t>
            </a:r>
          </a:p>
          <a:p>
            <a:pPr marL="0" indent="0" eaLnBrk="1" hangingPunct="1"/>
            <a:r>
              <a:rPr lang="en-US" altLang="en-US" sz="2000" u="none" dirty="0">
                <a:solidFill>
                  <a:schemeClr val="bg1"/>
                </a:solidFill>
                <a:latin typeface="Calibri" panose="020F0502020204030204" pitchFamily="34" charset="0"/>
              </a:rPr>
              <a:t>•	3 000 mg of bio-active sea collagen in the daily dose</a:t>
            </a:r>
          </a:p>
          <a:p>
            <a:pPr marL="0" indent="0" eaLnBrk="1" hangingPunct="1"/>
            <a:r>
              <a:rPr lang="en-US" altLang="en-US" sz="2000" u="none" dirty="0">
                <a:solidFill>
                  <a:schemeClr val="bg1"/>
                </a:solidFill>
                <a:latin typeface="Calibri" panose="020F0502020204030204" pitchFamily="34" charset="0"/>
              </a:rPr>
              <a:t>•	100% sea collagen of type I, II, and III</a:t>
            </a:r>
          </a:p>
          <a:p>
            <a:pPr marL="0" indent="0" eaLnBrk="1" hangingPunct="1"/>
            <a:r>
              <a:rPr lang="en-US" altLang="en-US" sz="2000" u="none" dirty="0">
                <a:solidFill>
                  <a:schemeClr val="bg1"/>
                </a:solidFill>
                <a:latin typeface="Calibri" panose="020F0502020204030204" pitchFamily="34" charset="0"/>
              </a:rPr>
              <a:t>•	With neutral taste, no </a:t>
            </a:r>
            <a:r>
              <a:rPr lang="en-US" altLang="en-US" sz="2000" u="none" dirty="0" err="1">
                <a:solidFill>
                  <a:schemeClr val="bg1"/>
                </a:solidFill>
                <a:latin typeface="Calibri" panose="020F0502020204030204" pitchFamily="34" charset="0"/>
              </a:rPr>
              <a:t>colouring</a:t>
            </a:r>
            <a:r>
              <a:rPr lang="en-US" altLang="en-US" sz="2000" u="none" dirty="0">
                <a:solidFill>
                  <a:schemeClr val="bg1"/>
                </a:solidFill>
                <a:latin typeface="Calibri" panose="020F0502020204030204" pitchFamily="34" charset="0"/>
              </a:rPr>
              <a:t>, no chemistry, only pure collagen</a:t>
            </a:r>
          </a:p>
          <a:p>
            <a:pPr marL="0" indent="0" eaLnBrk="1" hangingPunct="1"/>
            <a:r>
              <a:rPr lang="en-US" altLang="en-US" sz="2000" u="none" dirty="0">
                <a:solidFill>
                  <a:schemeClr val="bg1"/>
                </a:solidFill>
                <a:latin typeface="Calibri" panose="020F0502020204030204" pitchFamily="34" charset="0"/>
              </a:rPr>
              <a:t>•	thousands of satisfied customers all over the world</a:t>
            </a:r>
          </a:p>
          <a:p>
            <a:pPr marL="0" indent="0" eaLnBrk="1" hangingPunct="1"/>
            <a:r>
              <a:rPr lang="en-US" altLang="en-US" sz="2000" u="none" dirty="0">
                <a:solidFill>
                  <a:schemeClr val="bg1"/>
                </a:solidFill>
                <a:latin typeface="Calibri" panose="020F0502020204030204" pitchFamily="34" charset="0"/>
              </a:rPr>
              <a:t>•	minimum shelf life 4 years</a:t>
            </a:r>
          </a:p>
          <a:p>
            <a:pPr marL="0" indent="0" eaLnBrk="1" hangingPunct="1"/>
            <a:endParaRPr lang="de-DE"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194625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971600" y="714375"/>
            <a:ext cx="64794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en-US" altLang="en-US" b="1" u="none" dirty="0">
                <a:solidFill>
                  <a:srgbClr val="B6A86D"/>
                </a:solidFill>
                <a:latin typeface="Calibri" panose="020F0502020204030204" pitchFamily="34" charset="0"/>
              </a:rPr>
              <a:t>How does </a:t>
            </a:r>
            <a:r>
              <a:rPr lang="en-US" altLang="en-US" b="1" u="none" dirty="0" err="1">
                <a:solidFill>
                  <a:srgbClr val="B6A86D"/>
                </a:solidFill>
                <a:latin typeface="Calibri" panose="020F0502020204030204" pitchFamily="34" charset="0"/>
              </a:rPr>
              <a:t>Helissa</a:t>
            </a:r>
            <a:r>
              <a:rPr lang="en-US" altLang="en-US" b="1" u="none" dirty="0">
                <a:solidFill>
                  <a:srgbClr val="B6A86D"/>
                </a:solidFill>
                <a:latin typeface="Calibri" panose="020F0502020204030204" pitchFamily="34" charset="0"/>
              </a:rPr>
              <a:t> Collagen work?</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en-US" altLang="en-US" sz="2000" u="none" dirty="0">
                <a:solidFill>
                  <a:schemeClr val="bg1"/>
                </a:solidFill>
                <a:latin typeface="Calibri" panose="020F0502020204030204" pitchFamily="34" charset="0"/>
              </a:rPr>
              <a:t>The human body works with it as with its own collagen. After absorption, it distributes it and uses it based on its actual needs. Besides it, it stimulates own collagen production – this effect continues up to 12 weeks after </a:t>
            </a: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intake end.</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0" indent="0" eaLnBrk="1" hangingPunct="1"/>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is produced by mild hydrolysis from sea fish. It is 400times more effective than the common collagen preparations. The daily dose amount is very important. </a:t>
            </a: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is a high-quality, strong, bio-active collagen.</a:t>
            </a:r>
          </a:p>
        </p:txBody>
      </p:sp>
    </p:spTree>
    <p:extLst>
      <p:ext uri="{BB962C8B-B14F-4D97-AF65-F5344CB8AC3E}">
        <p14:creationId xmlns:p14="http://schemas.microsoft.com/office/powerpoint/2010/main" val="3575412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11560" y="714375"/>
            <a:ext cx="683952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Cosmetic</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effects</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683568" y="1587665"/>
            <a:ext cx="468052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Smooths wrinkles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Heals cellulitis and stretch marks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Slows down skin ageing</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Heals atopic eczema and psoriasis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Improves clearly hair and nail quality</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Bleaches pigment stains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Heals acne and varicose veins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Smooths edges of old scars and heals new scars</a:t>
            </a:r>
          </a:p>
        </p:txBody>
      </p:sp>
      <p:pic>
        <p:nvPicPr>
          <p:cNvPr id="3" name="Obrázek 2" descr="Obsah obrázku usmívající se, pózování, mladý, jídlo&#10;&#10;Popis byl vytvořen automaticky">
            <a:extLst>
              <a:ext uri="{FF2B5EF4-FFF2-40B4-BE49-F238E27FC236}">
                <a16:creationId xmlns:a16="http://schemas.microsoft.com/office/drawing/2014/main" id="{26706A79-95FF-4524-80C6-4F66E1B02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412776"/>
            <a:ext cx="3068960" cy="3356992"/>
          </a:xfrm>
          <a:prstGeom prst="rect">
            <a:avLst/>
          </a:prstGeom>
        </p:spPr>
      </p:pic>
    </p:spTree>
    <p:extLst>
      <p:ext uri="{BB962C8B-B14F-4D97-AF65-F5344CB8AC3E}">
        <p14:creationId xmlns:p14="http://schemas.microsoft.com/office/powerpoint/2010/main" val="292928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Health</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effects</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716740" y="1268760"/>
            <a:ext cx="496855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Mitigates bone and joint pain caused by arthritis and rheumatism</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Regenerates joint cartilages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Helps in case of chronical backbone pain</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Heals varicose veins and </a:t>
            </a:r>
            <a:r>
              <a:rPr lang="en-US" altLang="en-US" sz="2000" u="none" dirty="0" err="1">
                <a:solidFill>
                  <a:schemeClr val="bg1"/>
                </a:solidFill>
                <a:latin typeface="Calibri" panose="020F0502020204030204" pitchFamily="34" charset="0"/>
              </a:rPr>
              <a:t>crural</a:t>
            </a:r>
            <a:r>
              <a:rPr lang="en-US" altLang="en-US" sz="2000" u="none" dirty="0">
                <a:solidFill>
                  <a:schemeClr val="bg1"/>
                </a:solidFill>
                <a:latin typeface="Calibri" panose="020F0502020204030204" pitchFamily="34" charset="0"/>
              </a:rPr>
              <a:t> ulcers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Heals scalds, frostbites, scratch wounds, </a:t>
            </a:r>
            <a:r>
              <a:rPr lang="en-US" altLang="en-US" sz="2000" u="none" dirty="0" err="1">
                <a:solidFill>
                  <a:schemeClr val="bg1"/>
                </a:solidFill>
                <a:latin typeface="Calibri" panose="020F0502020204030204" pitchFamily="34" charset="0"/>
              </a:rPr>
              <a:t>decubitis</a:t>
            </a:r>
            <a:r>
              <a:rPr lang="en-US" altLang="en-US" sz="2000" u="none" dirty="0">
                <a:solidFill>
                  <a:schemeClr val="bg1"/>
                </a:solidFill>
                <a:latin typeface="Calibri" panose="020F0502020204030204" pitchFamily="34" charset="0"/>
              </a:rPr>
              <a:t> and bruises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Positive effect on the condition of mucosa, antimycotic effect</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Slows down bone thinning at the beginning of osteoporosis</a:t>
            </a:r>
          </a:p>
          <a:p>
            <a:pPr eaLnBrk="1" hangingPunct="1">
              <a:buFont typeface="Arial" panose="020B0604020202020204" pitchFamily="34" charset="0"/>
              <a:buChar char="•"/>
            </a:pPr>
            <a:r>
              <a:rPr lang="en-US" altLang="en-US" sz="2000" u="none" dirty="0">
                <a:solidFill>
                  <a:schemeClr val="bg1"/>
                </a:solidFill>
                <a:latin typeface="Calibri" panose="020F0502020204030204" pitchFamily="34" charset="0"/>
              </a:rPr>
              <a:t>Mitigates nerve pain and chronical bone inflammation</a:t>
            </a:r>
          </a:p>
        </p:txBody>
      </p:sp>
      <p:pic>
        <p:nvPicPr>
          <p:cNvPr id="3" name="Obrázek 2" descr="Obsah obrázku jídlo&#10;&#10;Popis byl vytvořen automaticky">
            <a:extLst>
              <a:ext uri="{FF2B5EF4-FFF2-40B4-BE49-F238E27FC236}">
                <a16:creationId xmlns:a16="http://schemas.microsoft.com/office/drawing/2014/main" id="{8289A5B3-C738-49D8-9307-4393CA587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4" y="942975"/>
            <a:ext cx="3370172" cy="3370172"/>
          </a:xfrm>
          <a:prstGeom prst="rect">
            <a:avLst/>
          </a:prstGeom>
        </p:spPr>
      </p:pic>
    </p:spTree>
    <p:extLst>
      <p:ext uri="{BB962C8B-B14F-4D97-AF65-F5344CB8AC3E}">
        <p14:creationId xmlns:p14="http://schemas.microsoft.com/office/powerpoint/2010/main" val="279067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899592" y="714375"/>
            <a:ext cx="655148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Marketing and </a:t>
            </a:r>
            <a:r>
              <a:rPr lang="sk-SK" altLang="en-US" b="1" u="none" dirty="0" err="1">
                <a:solidFill>
                  <a:srgbClr val="B6A86D"/>
                </a:solidFill>
                <a:latin typeface="Calibri" panose="020F0502020204030204" pitchFamily="34" charset="0"/>
              </a:rPr>
              <a:t>media</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en-US" altLang="en-US" sz="2000" u="none" dirty="0">
                <a:solidFill>
                  <a:schemeClr val="bg1"/>
                </a:solidFill>
                <a:latin typeface="Calibri" panose="020F0502020204030204" pitchFamily="34" charset="0"/>
              </a:rPr>
              <a:t>It is necessary to invest in advertising and presentations. Before Christmas 2015, we invested into our first promotional campaign at first € 1 000. It was a success. The year after, we spent more than € 10'000 for campaigns including Saint Valentine's Day, spring and summer campaigns. </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0" indent="0" eaLnBrk="1" hangingPunct="1"/>
            <a:r>
              <a:rPr lang="en-US" altLang="en-US" sz="2000" u="none" dirty="0">
                <a:solidFill>
                  <a:schemeClr val="bg1"/>
                </a:solidFill>
                <a:latin typeface="Calibri" panose="020F0502020204030204" pitchFamily="34" charset="0"/>
              </a:rPr>
              <a:t>In 2017, about € 30'000 were necessary for online and offline activities. Now we focus mainly on online marketing and influencers.</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0" indent="0" eaLnBrk="1" hangingPunct="1"/>
            <a:r>
              <a:rPr lang="en-US" altLang="en-US" sz="2000" u="none" dirty="0">
                <a:solidFill>
                  <a:schemeClr val="bg1"/>
                </a:solidFill>
                <a:latin typeface="Calibri" panose="020F0502020204030204" pitchFamily="34" charset="0"/>
              </a:rPr>
              <a:t>In 2018-2019 we followed the rule that quality is more important than quantity, even in case of influencer marketing and in various media channels</a:t>
            </a:r>
          </a:p>
          <a:p>
            <a:pPr marL="0" indent="0" eaLnBrk="1" hangingPunct="1"/>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873451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755576" y="714375"/>
            <a:ext cx="669550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Marketing </a:t>
            </a:r>
            <a:r>
              <a:rPr lang="sk-SK" altLang="en-US" b="1" u="none" dirty="0" err="1">
                <a:solidFill>
                  <a:srgbClr val="B6A86D"/>
                </a:solidFill>
                <a:latin typeface="Calibri" panose="020F0502020204030204" pitchFamily="34" charset="0"/>
              </a:rPr>
              <a:t>strategy</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827584" y="1340768"/>
            <a:ext cx="777686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en-US" altLang="en-US" sz="2000" u="none" dirty="0">
                <a:solidFill>
                  <a:schemeClr val="bg1"/>
                </a:solidFill>
                <a:latin typeface="Calibri" panose="020F0502020204030204" pitchFamily="34" charset="0"/>
              </a:rPr>
              <a:t>Participation in exhibitions, training of pharmacist and resellers</a:t>
            </a:r>
          </a:p>
          <a:p>
            <a:pPr eaLnBrk="1" hangingPunct="1">
              <a:buFontTx/>
              <a:buChar char="•"/>
            </a:pPr>
            <a:r>
              <a:rPr lang="en-US" altLang="en-US" sz="2000" u="none" dirty="0">
                <a:solidFill>
                  <a:schemeClr val="bg1"/>
                </a:solidFill>
                <a:latin typeface="Calibri" panose="020F0502020204030204" pitchFamily="34" charset="0"/>
              </a:rPr>
              <a:t>Support for resellers through their own marketing activities</a:t>
            </a:r>
          </a:p>
          <a:p>
            <a:pPr eaLnBrk="1" hangingPunct="1">
              <a:buFontTx/>
              <a:buChar char="•"/>
            </a:pPr>
            <a:r>
              <a:rPr lang="en-US" altLang="en-US" sz="2000" u="none" dirty="0">
                <a:solidFill>
                  <a:schemeClr val="bg1"/>
                </a:solidFill>
                <a:latin typeface="Calibri" panose="020F0502020204030204" pitchFamily="34" charset="0"/>
              </a:rPr>
              <a:t>Giveaways and advertising presents, evaluations, tests</a:t>
            </a:r>
          </a:p>
          <a:p>
            <a:pPr eaLnBrk="1" hangingPunct="1">
              <a:buFontTx/>
              <a:buChar char="•"/>
            </a:pPr>
            <a:r>
              <a:rPr lang="en-US" altLang="en-US" sz="2000" u="none" dirty="0">
                <a:solidFill>
                  <a:schemeClr val="bg1"/>
                </a:solidFill>
                <a:latin typeface="Calibri" panose="020F0502020204030204" pitchFamily="34" charset="0"/>
              </a:rPr>
              <a:t>Seasonal activities (summer and holidays, Blue Monday, Christmas, Saint Valentine's Day, Women's Day, company anniversary)</a:t>
            </a:r>
          </a:p>
          <a:p>
            <a:pPr eaLnBrk="1" hangingPunct="1">
              <a:buFontTx/>
              <a:buChar char="•"/>
            </a:pPr>
            <a:r>
              <a:rPr lang="en-US" altLang="en-US" sz="2000" u="none" dirty="0">
                <a:solidFill>
                  <a:schemeClr val="bg1"/>
                </a:solidFill>
                <a:latin typeface="Calibri" panose="020F0502020204030204" pitchFamily="34" charset="0"/>
              </a:rPr>
              <a:t>Own newsletter</a:t>
            </a:r>
          </a:p>
          <a:p>
            <a:pPr eaLnBrk="1" hangingPunct="1">
              <a:buFontTx/>
              <a:buChar char="•"/>
            </a:pPr>
            <a:r>
              <a:rPr lang="en-US" altLang="en-US" sz="2000" u="none" dirty="0">
                <a:solidFill>
                  <a:schemeClr val="bg1"/>
                </a:solidFill>
                <a:latin typeface="Calibri" panose="020F0502020204030204" pitchFamily="34" charset="0"/>
              </a:rPr>
              <a:t>Social media contributions with influencers and prominent personalities</a:t>
            </a:r>
          </a:p>
          <a:p>
            <a:pPr eaLnBrk="1" hangingPunct="1">
              <a:buFontTx/>
              <a:buChar char="•"/>
            </a:pPr>
            <a:r>
              <a:rPr lang="en-US" altLang="en-US" sz="2000" u="none" dirty="0">
                <a:solidFill>
                  <a:schemeClr val="bg1"/>
                </a:solidFill>
                <a:latin typeface="Calibri" panose="020F0502020204030204" pitchFamily="34" charset="0"/>
              </a:rPr>
              <a:t>Branding of our company cars</a:t>
            </a:r>
          </a:p>
          <a:p>
            <a:pPr eaLnBrk="1" hangingPunct="1">
              <a:buFontTx/>
              <a:buChar char="•"/>
            </a:pPr>
            <a:r>
              <a:rPr lang="en-US" altLang="en-US" sz="2000" u="none" dirty="0">
                <a:solidFill>
                  <a:schemeClr val="bg1"/>
                </a:solidFill>
                <a:latin typeface="Calibri" panose="020F0502020204030204" pitchFamily="34" charset="0"/>
              </a:rPr>
              <a:t>We are number on in the Czech and Slovak markets (15 million inhabitants), we do not try to copy our competitors, but often competitors copy us. This means, we do it well. But the product cannot be copied, particularly not the energy and love we invest into it.</a:t>
            </a:r>
          </a:p>
        </p:txBody>
      </p:sp>
    </p:spTree>
    <p:extLst>
      <p:ext uri="{BB962C8B-B14F-4D97-AF65-F5344CB8AC3E}">
        <p14:creationId xmlns:p14="http://schemas.microsoft.com/office/powerpoint/2010/main" val="3327892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827584" y="714375"/>
            <a:ext cx="72728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en-US" altLang="en-US" b="1" u="none" dirty="0">
                <a:solidFill>
                  <a:srgbClr val="B6A86D"/>
                </a:solidFill>
                <a:latin typeface="Calibri" panose="020F0502020204030204" pitchFamily="34" charset="0"/>
              </a:rPr>
              <a:t>The most important marketing instruments – offline</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457200" indent="-457200" eaLnBrk="1" hangingPunct="1">
              <a:buAutoNum type="arabicParenR"/>
            </a:pPr>
            <a:r>
              <a:rPr lang="en-US" altLang="en-US" sz="2000" u="none" dirty="0">
                <a:solidFill>
                  <a:schemeClr val="bg1"/>
                </a:solidFill>
                <a:latin typeface="Calibri" panose="020F0502020204030204" pitchFamily="34" charset="0"/>
              </a:rPr>
              <a:t>1Vitamin C free-of-charge: Conditions – timely limited event for online purchase through the e-shop at the start of selling. It can be repeated</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457200" indent="-457200" eaLnBrk="1" hangingPunct="1">
              <a:buAutoNum type="arabicParenR"/>
            </a:pPr>
            <a:r>
              <a:rPr lang="en-US" altLang="en-US" sz="2000" u="none" dirty="0">
                <a:solidFill>
                  <a:schemeClr val="bg1"/>
                </a:solidFill>
                <a:latin typeface="Calibri" panose="020F0502020204030204" pitchFamily="34" charset="0"/>
              </a:rPr>
              <a:t>Samples of </a:t>
            </a: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Shopping through e-shop (timely limited – can be repeated)</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457200" indent="-457200" eaLnBrk="1" hangingPunct="1">
              <a:buAutoNum type="arabicParenR"/>
            </a:pPr>
            <a:r>
              <a:rPr lang="en-US" altLang="en-US" sz="2000" u="none" dirty="0">
                <a:solidFill>
                  <a:schemeClr val="bg1"/>
                </a:solidFill>
                <a:latin typeface="Calibri" panose="020F0502020204030204" pitchFamily="34" charset="0"/>
              </a:rPr>
              <a:t>4times per year competition in the social networks, a present set with collagen (various giveaways, several winners) is the price for the winner</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457200" indent="-457200" eaLnBrk="1" hangingPunct="1">
              <a:buAutoNum type="arabicParenR"/>
            </a:pPr>
            <a:r>
              <a:rPr lang="en-US" altLang="en-US" sz="2000" u="none" dirty="0">
                <a:solidFill>
                  <a:schemeClr val="bg1"/>
                </a:solidFill>
                <a:latin typeface="Calibri" panose="020F0502020204030204" pitchFamily="34" charset="0"/>
              </a:rPr>
              <a:t>We shall provide the shop with brochures about new products in the market. Even ads in the newsletter could be possible</a:t>
            </a:r>
          </a:p>
          <a:p>
            <a:pPr marL="0" indent="0" eaLnBrk="1" hangingPunct="1"/>
            <a:endParaRPr lang="sk-SK" altLang="en-US" sz="2000" u="none" dirty="0">
              <a:solidFill>
                <a:schemeClr val="bg1"/>
              </a:solidFill>
              <a:latin typeface="Calibri" panose="020F0502020204030204" pitchFamily="34" charset="0"/>
            </a:endParaRP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1063824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711519" y="723900"/>
            <a:ext cx="73148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Our</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vision</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620193" y="1609041"/>
            <a:ext cx="4263388" cy="339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en-US" altLang="en-US" sz="2000" u="none" dirty="0">
                <a:solidFill>
                  <a:schemeClr val="bg1"/>
                </a:solidFill>
                <a:latin typeface="Calibri" panose="020F0502020204030204" pitchFamily="34" charset="0"/>
              </a:rPr>
              <a:t>The strong lady Romana </a:t>
            </a:r>
            <a:r>
              <a:rPr lang="en-US" altLang="en-US" sz="2000" u="none" dirty="0" err="1">
                <a:solidFill>
                  <a:schemeClr val="bg1"/>
                </a:solidFill>
                <a:latin typeface="Calibri" panose="020F0502020204030204" pitchFamily="34" charset="0"/>
              </a:rPr>
              <a:t>Ljubasová</a:t>
            </a:r>
            <a:r>
              <a:rPr lang="en-US" altLang="en-US" sz="2000" u="none" dirty="0">
                <a:solidFill>
                  <a:schemeClr val="bg1"/>
                </a:solidFill>
                <a:latin typeface="Calibri" panose="020F0502020204030204" pitchFamily="34" charset="0"/>
              </a:rPr>
              <a:t> overflowing with energy stands behind the establishment of the </a:t>
            </a: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brand</a:t>
            </a:r>
            <a:r>
              <a:rPr lang="sk-SK" altLang="en-US" sz="2000" u="none" dirty="0">
                <a:solidFill>
                  <a:schemeClr val="bg1"/>
                </a:solidFill>
                <a:latin typeface="Calibri" panose="020F0502020204030204" pitchFamily="34" charset="0"/>
              </a:rPr>
              <a:t>. </a:t>
            </a:r>
            <a:r>
              <a:rPr lang="en-US" altLang="en-US" sz="2000" u="none" dirty="0">
                <a:solidFill>
                  <a:schemeClr val="bg1"/>
                </a:solidFill>
                <a:latin typeface="Calibri" panose="020F0502020204030204" pitchFamily="34" charset="0"/>
              </a:rPr>
              <a:t>She deeply loves nature and people. This influenced also the philosophy of her company founded on the idea of mutual help and spreading positive energy and the good. </a:t>
            </a:r>
            <a:endParaRPr lang="sk-SK" altLang="en-US" sz="2000" u="none" dirty="0">
              <a:solidFill>
                <a:schemeClr val="bg1"/>
              </a:solidFill>
              <a:latin typeface="Calibri" panose="020F0502020204030204" pitchFamily="34" charset="0"/>
            </a:endParaRPr>
          </a:p>
        </p:txBody>
      </p:sp>
      <p:pic>
        <p:nvPicPr>
          <p:cNvPr id="9" name="Obrázek 8" descr="Obsah obrázku pózování, stojící, muž, držení&#10;&#10;Popis byl vytvořen automaticky">
            <a:extLst>
              <a:ext uri="{FF2B5EF4-FFF2-40B4-BE49-F238E27FC236}">
                <a16:creationId xmlns:a16="http://schemas.microsoft.com/office/drawing/2014/main" id="{8C1606FA-2612-4B45-AC24-716E89182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615" y="1078984"/>
            <a:ext cx="3133355" cy="47000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971600" y="714375"/>
            <a:ext cx="6912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en-US" altLang="en-US" b="1" u="none" dirty="0">
                <a:solidFill>
                  <a:srgbClr val="B6A86D"/>
                </a:solidFill>
                <a:latin typeface="Calibri" panose="020F0502020204030204" pitchFamily="34" charset="0"/>
              </a:rPr>
              <a:t>The most important marketing instruments – offline</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265113" indent="-265113" eaLnBrk="1" hangingPunct="1"/>
            <a:r>
              <a:rPr lang="de-DE" altLang="en-US" sz="2000" u="none" dirty="0">
                <a:solidFill>
                  <a:schemeClr val="bg1"/>
                </a:solidFill>
                <a:latin typeface="Calibri" panose="020F0502020204030204" pitchFamily="34" charset="0"/>
              </a:rPr>
              <a:t>5</a:t>
            </a:r>
            <a:r>
              <a:rPr lang="en-US" altLang="en-US" sz="2000" u="none" dirty="0">
                <a:solidFill>
                  <a:schemeClr val="bg1"/>
                </a:solidFill>
                <a:latin typeface="Calibri" panose="020F0502020204030204" pitchFamily="34" charset="0"/>
              </a:rPr>
              <a:t>)	Publication of serial PR articles on various topics (seasonal topics, sports, maternity, sun bathing) with strong content and arguments, why </a:t>
            </a: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265113" indent="-265113" eaLnBrk="1" hangingPunct="1"/>
            <a:r>
              <a:rPr lang="en-US" altLang="en-US" sz="2000" u="none" dirty="0">
                <a:solidFill>
                  <a:schemeClr val="bg1"/>
                </a:solidFill>
                <a:latin typeface="Calibri" panose="020F0502020204030204" pitchFamily="34" charset="0"/>
              </a:rPr>
              <a:t>6)	 As in the CZ and SK, we will contact strong influencers on Instagram and provide them with the product for promotion and testing</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265113" indent="-265113" eaLnBrk="1" hangingPunct="1"/>
            <a:r>
              <a:rPr lang="en-US" altLang="en-US" sz="2000" u="none" dirty="0">
                <a:solidFill>
                  <a:schemeClr val="bg1"/>
                </a:solidFill>
                <a:latin typeface="Calibri" panose="020F0502020204030204" pitchFamily="34" charset="0"/>
              </a:rPr>
              <a:t>7)	We shall participate in marketing activities. What are the options?</a:t>
            </a:r>
            <a:br>
              <a:rPr lang="sk-SK" altLang="en-US" sz="2000" u="none" dirty="0">
                <a:solidFill>
                  <a:schemeClr val="bg1"/>
                </a:solidFill>
                <a:latin typeface="Calibri" panose="020F0502020204030204" pitchFamily="34" charset="0"/>
              </a:rPr>
            </a:br>
            <a:endParaRPr lang="en-US" altLang="en-US" sz="2000" u="none" dirty="0">
              <a:solidFill>
                <a:schemeClr val="bg1"/>
              </a:solidFill>
              <a:latin typeface="Calibri" panose="020F0502020204030204" pitchFamily="34" charset="0"/>
            </a:endParaRPr>
          </a:p>
          <a:p>
            <a:pPr marL="265113" indent="-265113" eaLnBrk="1" hangingPunct="1"/>
            <a:r>
              <a:rPr lang="en-US" altLang="en-US" sz="2000" u="none" dirty="0">
                <a:solidFill>
                  <a:schemeClr val="bg1"/>
                </a:solidFill>
                <a:latin typeface="Calibri" panose="020F0502020204030204" pitchFamily="34" charset="0"/>
              </a:rPr>
              <a:t>8)	(Blog, banner, competitions, evaluations, examples events)</a:t>
            </a: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2073299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0" descr="pozadie04">
            <a:extLst>
              <a:ext uri="{FF2B5EF4-FFF2-40B4-BE49-F238E27FC236}">
                <a16:creationId xmlns:a16="http://schemas.microsoft.com/office/drawing/2014/main" id="{7CDEB8CD-0786-4B01-AF85-D588A08E7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Line 5">
            <a:extLst>
              <a:ext uri="{FF2B5EF4-FFF2-40B4-BE49-F238E27FC236}">
                <a16:creationId xmlns:a16="http://schemas.microsoft.com/office/drawing/2014/main" id="{B5D505FD-1084-4B65-95A9-0C9B5AAC7B9D}"/>
              </a:ext>
            </a:extLst>
          </p:cNvPr>
          <p:cNvSpPr>
            <a:spLocks noChangeShapeType="1"/>
          </p:cNvSpPr>
          <p:nvPr/>
        </p:nvSpPr>
        <p:spPr bwMode="auto">
          <a:xfrm>
            <a:off x="0" y="1171575"/>
            <a:ext cx="6300788"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0" name="Text Box 9">
            <a:extLst>
              <a:ext uri="{FF2B5EF4-FFF2-40B4-BE49-F238E27FC236}">
                <a16:creationId xmlns:a16="http://schemas.microsoft.com/office/drawing/2014/main" id="{8DC8CA9C-2BA0-4A93-937C-FB9CB7E7FC2B}"/>
              </a:ext>
            </a:extLst>
          </p:cNvPr>
          <p:cNvSpPr txBox="1">
            <a:spLocks noChangeArrowheads="1"/>
          </p:cNvSpPr>
          <p:nvPr/>
        </p:nvSpPr>
        <p:spPr bwMode="auto">
          <a:xfrm>
            <a:off x="827088" y="1557338"/>
            <a:ext cx="72739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533400" algn="l"/>
                <a:tab pos="723900" algn="l"/>
              </a:tabLst>
              <a:defRPr sz="2400" u="sng">
                <a:solidFill>
                  <a:schemeClr val="tx1"/>
                </a:solidFill>
                <a:latin typeface="Arial" panose="020B0604020202020204" pitchFamily="34" charset="0"/>
                <a:ea typeface="MS PGothic" panose="020B0600070205080204" pitchFamily="34" charset="-128"/>
              </a:defRPr>
            </a:lvl1pPr>
            <a:lvl2pPr marL="446088">
              <a:tabLst>
                <a:tab pos="533400" algn="l"/>
                <a:tab pos="7239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9pPr>
          </a:lstStyle>
          <a:p>
            <a:pPr marL="788988" lvl="1" indent="-342900" eaLnBrk="1" hangingPunct="1">
              <a:lnSpc>
                <a:spcPct val="90000"/>
              </a:lnSpc>
              <a:buFont typeface="Arial" panose="020B0604020202020204" pitchFamily="34" charset="0"/>
              <a:buChar char="•"/>
            </a:pPr>
            <a:r>
              <a:rPr lang="sk-SK" altLang="en-US" sz="2000" u="none" dirty="0">
                <a:solidFill>
                  <a:schemeClr val="bg1"/>
                </a:solidFill>
                <a:latin typeface="Calibri" panose="020F0502020204030204" pitchFamily="34" charset="0"/>
              </a:rPr>
              <a:t>SEO - </a:t>
            </a:r>
            <a:r>
              <a:rPr lang="sk-SK" altLang="en-US" sz="2000" u="none" dirty="0" err="1">
                <a:solidFill>
                  <a:schemeClr val="bg1"/>
                </a:solidFill>
                <a:latin typeface="Calibri" panose="020F0502020204030204" pitchFamily="34" charset="0"/>
              </a:rPr>
              <a:t>content</a:t>
            </a:r>
            <a:r>
              <a:rPr lang="sk-SK" altLang="en-US" sz="2000" u="none" dirty="0">
                <a:solidFill>
                  <a:schemeClr val="bg1"/>
                </a:solidFill>
                <a:latin typeface="Calibri" panose="020F0502020204030204" pitchFamily="34" charset="0"/>
              </a:rPr>
              <a:t>- blog - </a:t>
            </a:r>
            <a:r>
              <a:rPr lang="sk-SK" altLang="en-US" sz="2000" u="none" dirty="0" err="1">
                <a:solidFill>
                  <a:schemeClr val="bg1"/>
                </a:solidFill>
                <a:latin typeface="Calibri" panose="020F0502020204030204" pitchFamily="34" charset="0"/>
              </a:rPr>
              <a:t>testimonials</a:t>
            </a:r>
            <a:r>
              <a:rPr lang="sk-SK" altLang="en-US" sz="2000" u="none" dirty="0">
                <a:solidFill>
                  <a:schemeClr val="bg1"/>
                </a:solidFill>
                <a:latin typeface="Calibri" panose="020F0502020204030204" pitchFamily="34" charset="0"/>
              </a:rPr>
              <a:t> - </a:t>
            </a:r>
            <a:r>
              <a:rPr lang="sk-SK" altLang="en-US" sz="2000" u="none" dirty="0" err="1">
                <a:solidFill>
                  <a:schemeClr val="bg1"/>
                </a:solidFill>
                <a:latin typeface="Calibri" panose="020F0502020204030204" pitchFamily="34" charset="0"/>
              </a:rPr>
              <a:t>references</a:t>
            </a:r>
            <a:endParaRPr lang="sk-SK" altLang="en-US" sz="2000" u="none" dirty="0">
              <a:solidFill>
                <a:schemeClr val="bg1"/>
              </a:solidFill>
              <a:latin typeface="Calibri" panose="020F0502020204030204" pitchFamily="34" charset="0"/>
            </a:endParaRPr>
          </a:p>
          <a:p>
            <a:pPr marL="788988" lvl="1" indent="-342900" eaLnBrk="1" hangingPunct="1">
              <a:lnSpc>
                <a:spcPct val="90000"/>
              </a:lnSpc>
              <a:buFont typeface="Arial" panose="020B0604020202020204" pitchFamily="34" charset="0"/>
              <a:buChar char="•"/>
            </a:pPr>
            <a:r>
              <a:rPr lang="sk-SK" altLang="en-US" sz="2000" u="none" dirty="0">
                <a:solidFill>
                  <a:schemeClr val="bg1"/>
                </a:solidFill>
                <a:latin typeface="Calibri" panose="020F0502020204030204" pitchFamily="34" charset="0"/>
              </a:rPr>
              <a:t>PPC - Google </a:t>
            </a:r>
            <a:r>
              <a:rPr lang="sk-SK" altLang="en-US" sz="2000" u="none" dirty="0" err="1">
                <a:solidFill>
                  <a:schemeClr val="bg1"/>
                </a:solidFill>
                <a:latin typeface="Calibri" panose="020F0502020204030204" pitchFamily="34" charset="0"/>
              </a:rPr>
              <a:t>ads</a:t>
            </a:r>
            <a:endParaRPr lang="sk-SK" altLang="en-US" sz="2000" u="none" dirty="0">
              <a:solidFill>
                <a:schemeClr val="bg1"/>
              </a:solidFill>
              <a:latin typeface="Calibri" panose="020F0502020204030204" pitchFamily="34" charset="0"/>
            </a:endParaRPr>
          </a:p>
          <a:p>
            <a:pPr marL="788988" lvl="1" indent="-342900" eaLnBrk="1" hangingPunct="1">
              <a:lnSpc>
                <a:spcPct val="90000"/>
              </a:lnSpc>
              <a:buFont typeface="Arial" panose="020B0604020202020204" pitchFamily="34" charset="0"/>
              <a:buChar char="•"/>
            </a:pPr>
            <a:r>
              <a:rPr lang="sk-SK" altLang="en-US" sz="2000" u="none" dirty="0" err="1">
                <a:solidFill>
                  <a:schemeClr val="bg1"/>
                </a:solidFill>
                <a:latin typeface="Calibri" panose="020F0502020204030204" pitchFamily="34" charset="0"/>
              </a:rPr>
              <a:t>Social</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media</a:t>
            </a:r>
            <a:r>
              <a:rPr lang="sk-SK" altLang="en-US" sz="2000" u="none" dirty="0">
                <a:solidFill>
                  <a:schemeClr val="bg1"/>
                </a:solidFill>
                <a:latin typeface="Calibri" panose="020F0502020204030204" pitchFamily="34" charset="0"/>
              </a:rPr>
              <a:t> - FB, IG, YT</a:t>
            </a:r>
          </a:p>
          <a:p>
            <a:pPr marL="788988" lvl="1" indent="-342900" eaLnBrk="1" hangingPunct="1">
              <a:lnSpc>
                <a:spcPct val="90000"/>
              </a:lnSpc>
              <a:buFont typeface="Arial" panose="020B0604020202020204" pitchFamily="34" charset="0"/>
              <a:buChar char="•"/>
            </a:pPr>
            <a:r>
              <a:rPr lang="sk-SK" altLang="en-US" sz="2000" u="none" dirty="0" err="1">
                <a:solidFill>
                  <a:schemeClr val="bg1"/>
                </a:solidFill>
                <a:latin typeface="Calibri" panose="020F0502020204030204" pitchFamily="34" charset="0"/>
              </a:rPr>
              <a:t>Influencer</a:t>
            </a:r>
            <a:r>
              <a:rPr lang="sk-SK" altLang="en-US" sz="2000" u="none" dirty="0">
                <a:solidFill>
                  <a:schemeClr val="bg1"/>
                </a:solidFill>
                <a:latin typeface="Calibri" panose="020F0502020204030204" pitchFamily="34" charset="0"/>
              </a:rPr>
              <a:t> Marketing - prominent </a:t>
            </a:r>
            <a:r>
              <a:rPr lang="sk-SK" altLang="en-US" sz="2000" u="none" dirty="0" err="1">
                <a:solidFill>
                  <a:schemeClr val="bg1"/>
                </a:solidFill>
                <a:latin typeface="Calibri" panose="020F0502020204030204" pitchFamily="34" charset="0"/>
              </a:rPr>
              <a:t>personalities</a:t>
            </a:r>
            <a:endParaRPr lang="sk-SK" altLang="en-US" sz="2000" u="none" dirty="0">
              <a:solidFill>
                <a:schemeClr val="bg1"/>
              </a:solidFill>
              <a:latin typeface="Calibri" panose="020F0502020204030204" pitchFamily="34" charset="0"/>
            </a:endParaRPr>
          </a:p>
          <a:p>
            <a:pPr marL="788988" lvl="1" indent="-342900" eaLnBrk="1" hangingPunct="1">
              <a:lnSpc>
                <a:spcPct val="90000"/>
              </a:lnSpc>
              <a:buFont typeface="Arial" panose="020B0604020202020204" pitchFamily="34" charset="0"/>
              <a:buChar char="•"/>
            </a:pPr>
            <a:r>
              <a:rPr lang="sk-SK" altLang="en-US" sz="2000" u="none" dirty="0" err="1">
                <a:solidFill>
                  <a:schemeClr val="bg1"/>
                </a:solidFill>
                <a:latin typeface="Calibri" panose="020F0502020204030204" pitchFamily="34" charset="0"/>
              </a:rPr>
              <a:t>Presents</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for</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testing</a:t>
            </a:r>
            <a:endParaRPr lang="sk-SK" altLang="en-US" sz="2000" u="none" dirty="0">
              <a:solidFill>
                <a:schemeClr val="bg1"/>
              </a:solidFill>
              <a:latin typeface="Calibri" panose="020F0502020204030204" pitchFamily="34" charset="0"/>
            </a:endParaRPr>
          </a:p>
          <a:p>
            <a:pPr marL="788988" lvl="1" indent="-342900" eaLnBrk="1" hangingPunct="1">
              <a:lnSpc>
                <a:spcPct val="90000"/>
              </a:lnSpc>
              <a:buFont typeface="Arial" panose="020B0604020202020204" pitchFamily="34" charset="0"/>
              <a:buChar char="•"/>
            </a:pPr>
            <a:r>
              <a:rPr lang="sk-SK" altLang="en-US" sz="2000" u="none" dirty="0" err="1">
                <a:solidFill>
                  <a:schemeClr val="bg1"/>
                </a:solidFill>
                <a:latin typeface="Calibri" panose="020F0502020204030204" pitchFamily="34" charset="0"/>
              </a:rPr>
              <a:t>Health-oriented</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media</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websites</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focused</a:t>
            </a:r>
            <a:r>
              <a:rPr lang="sk-SK" altLang="en-US" sz="2000" u="none" dirty="0">
                <a:solidFill>
                  <a:schemeClr val="bg1"/>
                </a:solidFill>
                <a:latin typeface="Calibri" panose="020F0502020204030204" pitchFamily="34" charset="0"/>
              </a:rPr>
              <a:t> on </a:t>
            </a:r>
            <a:r>
              <a:rPr lang="sk-SK" altLang="en-US" sz="2000" u="none" dirty="0" err="1">
                <a:solidFill>
                  <a:schemeClr val="bg1"/>
                </a:solidFill>
                <a:latin typeface="Calibri" panose="020F0502020204030204" pitchFamily="34" charset="0"/>
              </a:rPr>
              <a:t>food</a:t>
            </a:r>
            <a:r>
              <a:rPr lang="sk-SK" altLang="en-US" sz="2000" u="none" dirty="0">
                <a:solidFill>
                  <a:schemeClr val="bg1"/>
                </a:solidFill>
                <a:latin typeface="Calibri" panose="020F0502020204030204" pitchFamily="34" charset="0"/>
              </a:rPr>
              <a:t> and </a:t>
            </a:r>
            <a:r>
              <a:rPr lang="sk-SK" altLang="en-US" sz="2000" u="none" dirty="0" err="1">
                <a:solidFill>
                  <a:schemeClr val="bg1"/>
                </a:solidFill>
                <a:latin typeface="Calibri" panose="020F0502020204030204" pitchFamily="34" charset="0"/>
              </a:rPr>
              <a:t>beauty</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supplements</a:t>
            </a:r>
            <a:r>
              <a:rPr lang="sk-SK" altLang="en-US" sz="2000" u="none" dirty="0">
                <a:solidFill>
                  <a:schemeClr val="bg1"/>
                </a:solidFill>
                <a:latin typeface="Calibri" panose="020F0502020204030204" pitchFamily="34" charset="0"/>
              </a:rPr>
              <a:t>)</a:t>
            </a:r>
          </a:p>
          <a:p>
            <a:pPr lvl="1" eaLnBrk="1" hangingPunct="1">
              <a:lnSpc>
                <a:spcPct val="90000"/>
              </a:lnSpc>
            </a:pP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Lifestyle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media</a:t>
            </a:r>
            <a:endParaRPr lang="sk-SK" altLang="en-US" sz="2000" u="none" dirty="0">
              <a:solidFill>
                <a:schemeClr val="bg1"/>
              </a:solidFill>
              <a:latin typeface="Calibri" panose="020F0502020204030204" pitchFamily="34" charset="0"/>
            </a:endParaRPr>
          </a:p>
          <a:p>
            <a:pPr lvl="1" eaLnBrk="1" hangingPunct="1">
              <a:lnSpc>
                <a:spcPct val="90000"/>
              </a:lnSpc>
            </a:pP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Media</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oriented</a:t>
            </a:r>
            <a:r>
              <a:rPr lang="sk-SK" altLang="en-US" sz="2000" u="none" dirty="0">
                <a:solidFill>
                  <a:schemeClr val="bg1"/>
                </a:solidFill>
                <a:latin typeface="Calibri" panose="020F0502020204030204" pitchFamily="34" charset="0"/>
              </a:rPr>
              <a:t> on </a:t>
            </a:r>
            <a:r>
              <a:rPr lang="sk-SK" altLang="en-US" sz="2000" u="none" dirty="0" err="1">
                <a:solidFill>
                  <a:schemeClr val="bg1"/>
                </a:solidFill>
                <a:latin typeface="Calibri" panose="020F0502020204030204" pitchFamily="34" charset="0"/>
              </a:rPr>
              <a:t>women</a:t>
            </a:r>
            <a:endParaRPr lang="sk-SK" altLang="en-US" sz="2000" u="none" dirty="0">
              <a:solidFill>
                <a:schemeClr val="bg1"/>
              </a:solidFill>
              <a:latin typeface="Calibri" panose="020F0502020204030204" pitchFamily="34" charset="0"/>
            </a:endParaRPr>
          </a:p>
          <a:p>
            <a:pPr lvl="1" eaLnBrk="1" hangingPunct="1">
              <a:lnSpc>
                <a:spcPct val="90000"/>
              </a:lnSpc>
            </a:pP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Media</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oriented</a:t>
            </a:r>
            <a:r>
              <a:rPr lang="sk-SK" altLang="en-US" sz="2000" u="none" dirty="0">
                <a:solidFill>
                  <a:schemeClr val="bg1"/>
                </a:solidFill>
                <a:latin typeface="Calibri" panose="020F0502020204030204" pitchFamily="34" charset="0"/>
              </a:rPr>
              <a:t> on </a:t>
            </a:r>
            <a:r>
              <a:rPr lang="sk-SK" altLang="en-US" sz="2000" u="none" dirty="0" err="1">
                <a:solidFill>
                  <a:schemeClr val="bg1"/>
                </a:solidFill>
                <a:latin typeface="Calibri" panose="020F0502020204030204" pitchFamily="34" charset="0"/>
              </a:rPr>
              <a:t>sports</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regeneration</a:t>
            </a:r>
            <a:r>
              <a:rPr lang="sk-SK" altLang="en-US" sz="2000" u="none" dirty="0">
                <a:solidFill>
                  <a:schemeClr val="bg1"/>
                </a:solidFill>
                <a:latin typeface="Calibri" panose="020F0502020204030204" pitchFamily="34" charset="0"/>
              </a:rPr>
              <a:t> and </a:t>
            </a:r>
            <a:r>
              <a:rPr lang="sk-SK" altLang="en-US" sz="2000" u="none" dirty="0" err="1">
                <a:solidFill>
                  <a:schemeClr val="bg1"/>
                </a:solidFill>
                <a:latin typeface="Calibri" panose="020F0502020204030204" pitchFamily="34" charset="0"/>
              </a:rPr>
              <a:t>food</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supplements</a:t>
            </a:r>
            <a:r>
              <a:rPr lang="sk-SK" altLang="en-US" sz="2000" u="none" dirty="0">
                <a:solidFill>
                  <a:schemeClr val="bg1"/>
                </a:solidFill>
                <a:latin typeface="Calibri" panose="020F0502020204030204" pitchFamily="34" charset="0"/>
              </a:rPr>
              <a:t>)</a:t>
            </a:r>
          </a:p>
          <a:p>
            <a:pPr lvl="1" eaLnBrk="1" hangingPunct="1">
              <a:lnSpc>
                <a:spcPct val="90000"/>
              </a:lnSpc>
            </a:pP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Specialised</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health-oriented</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media</a:t>
            </a:r>
            <a:endParaRPr lang="sk-SK" altLang="en-US" sz="2000" u="none" dirty="0">
              <a:solidFill>
                <a:schemeClr val="bg1"/>
              </a:solidFill>
              <a:latin typeface="Calibri" panose="020F0502020204030204" pitchFamily="34" charset="0"/>
            </a:endParaRPr>
          </a:p>
        </p:txBody>
      </p:sp>
      <p:sp>
        <p:nvSpPr>
          <p:cNvPr id="19461" name="Text Box 11">
            <a:extLst>
              <a:ext uri="{FF2B5EF4-FFF2-40B4-BE49-F238E27FC236}">
                <a16:creationId xmlns:a16="http://schemas.microsoft.com/office/drawing/2014/main" id="{D45542EA-2C37-4BD2-BCD9-69B86650D337}"/>
              </a:ext>
            </a:extLst>
          </p:cNvPr>
          <p:cNvSpPr txBox="1">
            <a:spLocks noChangeArrowheads="1"/>
          </p:cNvSpPr>
          <p:nvPr/>
        </p:nvSpPr>
        <p:spPr bwMode="auto">
          <a:xfrm>
            <a:off x="1259632" y="504825"/>
            <a:ext cx="669533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sz="3200" b="1" u="none" dirty="0" err="1">
                <a:solidFill>
                  <a:srgbClr val="B6A86D"/>
                </a:solidFill>
                <a:latin typeface="Calibri" panose="020F0502020204030204" pitchFamily="34" charset="0"/>
              </a:rPr>
              <a:t>Strategy</a:t>
            </a:r>
            <a:r>
              <a:rPr lang="sk-SK" altLang="en-US" sz="3200" b="1" u="none" dirty="0">
                <a:solidFill>
                  <a:srgbClr val="B6A86D"/>
                </a:solidFill>
                <a:latin typeface="Calibri" panose="020F0502020204030204" pitchFamily="34" charset="0"/>
              </a:rPr>
              <a:t> and </a:t>
            </a:r>
            <a:r>
              <a:rPr lang="sk-SK" altLang="en-US" sz="3200" b="1" u="none" dirty="0" err="1">
                <a:solidFill>
                  <a:srgbClr val="B6A86D"/>
                </a:solidFill>
                <a:latin typeface="Calibri" panose="020F0502020204030204" pitchFamily="34" charset="0"/>
              </a:rPr>
              <a:t>Media</a:t>
            </a:r>
            <a:r>
              <a:rPr lang="sk-SK" altLang="en-US" sz="3200" b="1" u="none" dirty="0">
                <a:solidFill>
                  <a:srgbClr val="B6A86D"/>
                </a:solidFill>
                <a:latin typeface="Calibri" panose="020F0502020204030204" pitchFamily="34" charset="0"/>
              </a:rPr>
              <a:t> Mix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 descr="pozadie04">
            <a:extLst>
              <a:ext uri="{FF2B5EF4-FFF2-40B4-BE49-F238E27FC236}">
                <a16:creationId xmlns:a16="http://schemas.microsoft.com/office/drawing/2014/main" id="{A28FF51A-349B-425F-8A49-A6583CF99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30163"/>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Line 5">
            <a:extLst>
              <a:ext uri="{FF2B5EF4-FFF2-40B4-BE49-F238E27FC236}">
                <a16:creationId xmlns:a16="http://schemas.microsoft.com/office/drawing/2014/main" id="{E03F123C-6680-4455-8C6E-2082DCB00720}"/>
              </a:ext>
            </a:extLst>
          </p:cNvPr>
          <p:cNvSpPr>
            <a:spLocks noChangeShapeType="1"/>
          </p:cNvSpPr>
          <p:nvPr/>
        </p:nvSpPr>
        <p:spPr bwMode="auto">
          <a:xfrm>
            <a:off x="0" y="1171575"/>
            <a:ext cx="6300788"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6" name="Text Box 9">
            <a:extLst>
              <a:ext uri="{FF2B5EF4-FFF2-40B4-BE49-F238E27FC236}">
                <a16:creationId xmlns:a16="http://schemas.microsoft.com/office/drawing/2014/main" id="{8EA6719B-2985-4A82-A30A-8F15D6362D2E}"/>
              </a:ext>
            </a:extLst>
          </p:cNvPr>
          <p:cNvSpPr txBox="1">
            <a:spLocks noChangeArrowheads="1"/>
          </p:cNvSpPr>
          <p:nvPr/>
        </p:nvSpPr>
        <p:spPr bwMode="auto">
          <a:xfrm>
            <a:off x="755576" y="1624013"/>
            <a:ext cx="531013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533400" algn="l"/>
                <a:tab pos="723900" algn="l"/>
              </a:tabLst>
              <a:defRPr sz="2400" u="sng">
                <a:solidFill>
                  <a:schemeClr val="tx1"/>
                </a:solidFill>
                <a:latin typeface="Arial" panose="020B0604020202020204" pitchFamily="34" charset="0"/>
                <a:ea typeface="MS PGothic" panose="020B0600070205080204" pitchFamily="34" charset="-128"/>
              </a:defRPr>
            </a:lvl1pPr>
            <a:lvl2pPr marL="446088">
              <a:tabLst>
                <a:tab pos="533400" algn="l"/>
                <a:tab pos="7239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9pPr>
          </a:lstStyle>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The main topic – brand popularity – new brand in the market</a:t>
            </a:r>
          </a:p>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Ads in magazines, brochure, newsletter</a:t>
            </a:r>
          </a:p>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Additional presents added to orders</a:t>
            </a:r>
          </a:p>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Presentation in the shop – testing, trying in the shop</a:t>
            </a:r>
          </a:p>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Samples and tests</a:t>
            </a:r>
          </a:p>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Online competitions for customers</a:t>
            </a:r>
          </a:p>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Blogs and PR articles with native advertising content</a:t>
            </a:r>
          </a:p>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Phrasing why your body needs collagen</a:t>
            </a:r>
          </a:p>
          <a:p>
            <a:pPr marL="788988" lvl="1" indent="-342900" eaLnBrk="1" hangingPunct="1">
              <a:lnSpc>
                <a:spcPct val="90000"/>
              </a:lnSpc>
              <a:buFont typeface="Arial" panose="020B0604020202020204" pitchFamily="34" charset="0"/>
              <a:buChar char="•"/>
            </a:pPr>
            <a:r>
              <a:rPr lang="en-US" altLang="en-US" sz="2000" u="none" dirty="0">
                <a:solidFill>
                  <a:schemeClr val="bg1"/>
                </a:solidFill>
                <a:latin typeface="Calibri" panose="020F0502020204030204" pitchFamily="34" charset="0"/>
              </a:rPr>
              <a:t>Target group of customers: women – mothers</a:t>
            </a:r>
          </a:p>
        </p:txBody>
      </p:sp>
      <p:sp>
        <p:nvSpPr>
          <p:cNvPr id="18437" name="Text Box 11">
            <a:extLst>
              <a:ext uri="{FF2B5EF4-FFF2-40B4-BE49-F238E27FC236}">
                <a16:creationId xmlns:a16="http://schemas.microsoft.com/office/drawing/2014/main" id="{34184F21-27A1-48BC-98F6-BCA39378DEAD}"/>
              </a:ext>
            </a:extLst>
          </p:cNvPr>
          <p:cNvSpPr txBox="1">
            <a:spLocks noChangeArrowheads="1"/>
          </p:cNvSpPr>
          <p:nvPr/>
        </p:nvSpPr>
        <p:spPr bwMode="auto">
          <a:xfrm>
            <a:off x="1189038" y="504825"/>
            <a:ext cx="6765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sz="3200" b="1" u="none" dirty="0" err="1">
                <a:solidFill>
                  <a:srgbClr val="B6A86D"/>
                </a:solidFill>
                <a:latin typeface="Calibri" panose="020F0502020204030204" pitchFamily="34" charset="0"/>
              </a:rPr>
              <a:t>Strategy</a:t>
            </a:r>
            <a:r>
              <a:rPr lang="sk-SK" altLang="en-US" sz="3200" b="1" u="none" dirty="0">
                <a:solidFill>
                  <a:srgbClr val="B6A86D"/>
                </a:solidFill>
                <a:latin typeface="Calibri" panose="020F0502020204030204" pitchFamily="34" charset="0"/>
              </a:rPr>
              <a:t> </a:t>
            </a:r>
            <a:r>
              <a:rPr lang="sk-SK" altLang="en-US" sz="3200" b="1" u="none" dirty="0" err="1">
                <a:solidFill>
                  <a:srgbClr val="B6A86D"/>
                </a:solidFill>
                <a:latin typeface="Calibri" panose="020F0502020204030204" pitchFamily="34" charset="0"/>
              </a:rPr>
              <a:t>for</a:t>
            </a:r>
            <a:r>
              <a:rPr lang="sk-SK" altLang="en-US" sz="3200" b="1" u="none" dirty="0">
                <a:solidFill>
                  <a:srgbClr val="B6A86D"/>
                </a:solidFill>
                <a:latin typeface="Calibri" panose="020F0502020204030204" pitchFamily="34" charset="0"/>
              </a:rPr>
              <a:t> </a:t>
            </a:r>
            <a:r>
              <a:rPr lang="sk-SK" altLang="en-US" sz="3200" b="1" u="none" dirty="0" err="1">
                <a:solidFill>
                  <a:srgbClr val="B6A86D"/>
                </a:solidFill>
                <a:latin typeface="Calibri" panose="020F0502020204030204" pitchFamily="34" charset="0"/>
              </a:rPr>
              <a:t>you</a:t>
            </a:r>
            <a:endParaRPr lang="sk-SK" altLang="en-US" sz="3200" b="1" u="none" dirty="0">
              <a:solidFill>
                <a:srgbClr val="B6A86D"/>
              </a:solidFill>
              <a:latin typeface="Calibri" panose="020F0502020204030204" pitchFamily="34" charset="0"/>
            </a:endParaRPr>
          </a:p>
        </p:txBody>
      </p:sp>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2442" y="677720"/>
            <a:ext cx="1847990" cy="1847990"/>
          </a:xfrm>
          <a:prstGeom prst="rect">
            <a:avLst/>
          </a:prstGeom>
        </p:spPr>
      </p:pic>
      <p:pic>
        <p:nvPicPr>
          <p:cNvPr id="7" name="Obrázo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442" y="4309662"/>
            <a:ext cx="1847990" cy="1847990"/>
          </a:xfrm>
          <a:prstGeom prst="rect">
            <a:avLst/>
          </a:prstGeom>
        </p:spPr>
      </p:pic>
      <p:pic>
        <p:nvPicPr>
          <p:cNvPr id="8" name="Obrázo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2442" y="2504842"/>
            <a:ext cx="1847990" cy="18479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pozadie04">
            <a:extLst>
              <a:ext uri="{FF2B5EF4-FFF2-40B4-BE49-F238E27FC236}">
                <a16:creationId xmlns:a16="http://schemas.microsoft.com/office/drawing/2014/main" id="{3BB0FCE3-CC65-46F5-9D04-A679EA984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7">
            <a:extLst>
              <a:ext uri="{FF2B5EF4-FFF2-40B4-BE49-F238E27FC236}">
                <a16:creationId xmlns:a16="http://schemas.microsoft.com/office/drawing/2014/main" id="{657745ED-1575-4509-A617-C9971B5A03FA}"/>
              </a:ext>
            </a:extLst>
          </p:cNvPr>
          <p:cNvSpPr txBox="1">
            <a:spLocks noChangeArrowheads="1"/>
          </p:cNvSpPr>
          <p:nvPr/>
        </p:nvSpPr>
        <p:spPr bwMode="auto">
          <a:xfrm>
            <a:off x="395536" y="697272"/>
            <a:ext cx="75090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cs-CZ" altLang="en-US" b="1" u="none" dirty="0">
                <a:solidFill>
                  <a:srgbClr val="B6A86D"/>
                </a:solidFill>
                <a:latin typeface="Calibri" panose="020F0502020204030204" pitchFamily="34" charset="0"/>
              </a:rPr>
              <a:t>They </a:t>
            </a:r>
            <a:r>
              <a:rPr lang="cs-CZ" altLang="en-US" b="1" u="none" dirty="0" err="1">
                <a:solidFill>
                  <a:srgbClr val="B6A86D"/>
                </a:solidFill>
                <a:latin typeface="Calibri" panose="020F0502020204030204" pitchFamily="34" charset="0"/>
              </a:rPr>
              <a:t>wrote</a:t>
            </a:r>
            <a:r>
              <a:rPr lang="cs-CZ" altLang="en-US" b="1" u="none" dirty="0">
                <a:solidFill>
                  <a:srgbClr val="B6A86D"/>
                </a:solidFill>
                <a:latin typeface="Calibri" panose="020F0502020204030204" pitchFamily="34" charset="0"/>
              </a:rPr>
              <a:t> </a:t>
            </a:r>
            <a:r>
              <a:rPr lang="cs-CZ" altLang="en-US" b="1" u="none" dirty="0" err="1">
                <a:solidFill>
                  <a:srgbClr val="B6A86D"/>
                </a:solidFill>
                <a:latin typeface="Calibri" panose="020F0502020204030204" pitchFamily="34" charset="0"/>
              </a:rPr>
              <a:t>about</a:t>
            </a:r>
            <a:r>
              <a:rPr lang="cs-CZ" altLang="en-US" b="1" u="none" dirty="0">
                <a:solidFill>
                  <a:srgbClr val="B6A86D"/>
                </a:solidFill>
                <a:latin typeface="Calibri" panose="020F0502020204030204" pitchFamily="34" charset="0"/>
              </a:rPr>
              <a:t> </a:t>
            </a:r>
            <a:r>
              <a:rPr lang="cs-CZ" altLang="en-US" b="1" u="none" dirty="0" err="1">
                <a:solidFill>
                  <a:srgbClr val="B6A86D"/>
                </a:solidFill>
                <a:latin typeface="Calibri" panose="020F0502020204030204" pitchFamily="34" charset="0"/>
              </a:rPr>
              <a:t>us</a:t>
            </a:r>
            <a:endParaRPr lang="sk-SK" altLang="en-US" sz="1800" dirty="0"/>
          </a:p>
        </p:txBody>
      </p:sp>
      <p:sp>
        <p:nvSpPr>
          <p:cNvPr id="25603" name="Line 8">
            <a:extLst>
              <a:ext uri="{FF2B5EF4-FFF2-40B4-BE49-F238E27FC236}">
                <a16:creationId xmlns:a16="http://schemas.microsoft.com/office/drawing/2014/main" id="{D0843177-3177-4489-BF7E-F4635E646061}"/>
              </a:ext>
            </a:extLst>
          </p:cNvPr>
          <p:cNvSpPr>
            <a:spLocks noChangeShapeType="1"/>
          </p:cNvSpPr>
          <p:nvPr/>
        </p:nvSpPr>
        <p:spPr bwMode="auto">
          <a:xfrm>
            <a:off x="0" y="11969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Text Box 15">
            <a:extLst>
              <a:ext uri="{FF2B5EF4-FFF2-40B4-BE49-F238E27FC236}">
                <a16:creationId xmlns:a16="http://schemas.microsoft.com/office/drawing/2014/main" id="{967AA32A-32A7-4E31-AB5F-C9B75CFDD23F}"/>
              </a:ext>
            </a:extLst>
          </p:cNvPr>
          <p:cNvSpPr txBox="1">
            <a:spLocks noChangeArrowheads="1"/>
          </p:cNvSpPr>
          <p:nvPr/>
        </p:nvSpPr>
        <p:spPr bwMode="auto">
          <a:xfrm>
            <a:off x="517306" y="1527509"/>
            <a:ext cx="504031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u="none" dirty="0" err="1">
                <a:solidFill>
                  <a:schemeClr val="bg1"/>
                </a:solidFill>
                <a:latin typeface="Calibri" panose="020F0502020204030204" pitchFamily="34" charset="0"/>
              </a:rPr>
              <a:t>Helissa</a:t>
            </a:r>
            <a:r>
              <a:rPr lang="en-US" altLang="en-US" sz="1600" u="none" dirty="0">
                <a:solidFill>
                  <a:schemeClr val="bg1"/>
                </a:solidFill>
                <a:latin typeface="Calibri" panose="020F0502020204030204" pitchFamily="34" charset="0"/>
              </a:rPr>
              <a:t> Collagen became a product </a:t>
            </a:r>
          </a:p>
          <a:p>
            <a:pPr eaLnBrk="1" hangingPunct="1"/>
            <a:r>
              <a:rPr lang="en-US" altLang="en-US" sz="1600" u="none" dirty="0">
                <a:solidFill>
                  <a:schemeClr val="bg1"/>
                </a:solidFill>
                <a:latin typeface="Calibri" panose="020F0502020204030204" pitchFamily="34" charset="0"/>
              </a:rPr>
              <a:t>used both in the beauty and health sector.</a:t>
            </a:r>
          </a:p>
          <a:p>
            <a:pPr eaLnBrk="1" hangingPunct="1"/>
            <a:r>
              <a:rPr lang="en-US" altLang="en-US" sz="1600" u="none" dirty="0" err="1">
                <a:solidFill>
                  <a:schemeClr val="bg1"/>
                </a:solidFill>
                <a:latin typeface="Calibri" panose="020F0502020204030204" pitchFamily="34" charset="0"/>
              </a:rPr>
              <a:t>Helissa</a:t>
            </a:r>
            <a:r>
              <a:rPr lang="en-US" altLang="en-US" sz="1600" u="none" dirty="0">
                <a:solidFill>
                  <a:schemeClr val="bg1"/>
                </a:solidFill>
                <a:latin typeface="Calibri" panose="020F0502020204030204" pitchFamily="34" charset="0"/>
              </a:rPr>
              <a:t> Collagen participated in expert congresses, seminars and events.</a:t>
            </a:r>
            <a:br>
              <a:rPr lang="sk-SK" altLang="en-US" sz="1600" u="none" dirty="0">
                <a:solidFill>
                  <a:schemeClr val="bg1"/>
                </a:solidFill>
                <a:latin typeface="Calibri" panose="020F0502020204030204" pitchFamily="34" charset="0"/>
              </a:rPr>
            </a:br>
            <a:endParaRPr lang="en-US" altLang="en-US" sz="1600" u="none" dirty="0">
              <a:solidFill>
                <a:schemeClr val="bg1"/>
              </a:solidFill>
              <a:latin typeface="Calibri" panose="020F0502020204030204" pitchFamily="34" charset="0"/>
            </a:endParaRPr>
          </a:p>
          <a:p>
            <a:pPr eaLnBrk="1" hangingPunct="1"/>
            <a:r>
              <a:rPr lang="en-US" altLang="en-US" sz="1600" u="none" dirty="0">
                <a:solidFill>
                  <a:schemeClr val="bg1"/>
                </a:solidFill>
                <a:latin typeface="Calibri" panose="020F0502020204030204" pitchFamily="34" charset="0"/>
              </a:rPr>
              <a:t>Marketing publications were published in renown pharmaceutical / medical media as well as in patient-oriented media.</a:t>
            </a:r>
            <a:br>
              <a:rPr lang="sk-SK" altLang="en-US" sz="1600" u="none" dirty="0">
                <a:solidFill>
                  <a:schemeClr val="bg1"/>
                </a:solidFill>
                <a:latin typeface="Calibri" panose="020F0502020204030204" pitchFamily="34" charset="0"/>
              </a:rPr>
            </a:br>
            <a:endParaRPr lang="en-US" altLang="en-US" sz="1600" u="none" dirty="0">
              <a:solidFill>
                <a:schemeClr val="bg1"/>
              </a:solidFill>
              <a:latin typeface="Calibri" panose="020F0502020204030204" pitchFamily="34" charset="0"/>
            </a:endParaRPr>
          </a:p>
          <a:p>
            <a:pPr eaLnBrk="1" hangingPunct="1"/>
            <a:r>
              <a:rPr lang="en-US" altLang="en-US" sz="1600" u="none" dirty="0">
                <a:solidFill>
                  <a:schemeClr val="bg1"/>
                </a:solidFill>
                <a:latin typeface="Calibri" panose="020F0502020204030204" pitchFamily="34" charset="0"/>
              </a:rPr>
              <a:t>In the pharmacological segment, we became the collagen recommended by big pharmacies (Dr. Max, </a:t>
            </a:r>
            <a:r>
              <a:rPr lang="en-US" altLang="en-US" sz="1600" u="none" dirty="0" err="1">
                <a:solidFill>
                  <a:schemeClr val="bg1"/>
                </a:solidFill>
                <a:latin typeface="Calibri" panose="020F0502020204030204" pitchFamily="34" charset="0"/>
              </a:rPr>
              <a:t>Benu</a:t>
            </a:r>
            <a:r>
              <a:rPr lang="en-US" altLang="en-US" sz="1600" u="none" dirty="0">
                <a:solidFill>
                  <a:schemeClr val="bg1"/>
                </a:solidFill>
                <a:latin typeface="Calibri" panose="020F0502020204030204" pitchFamily="34" charset="0"/>
              </a:rPr>
              <a:t>)</a:t>
            </a:r>
          </a:p>
          <a:p>
            <a:pPr eaLnBrk="1" hangingPunct="1"/>
            <a:r>
              <a:rPr lang="en-US" altLang="en-US" sz="1600" u="none" dirty="0">
                <a:solidFill>
                  <a:schemeClr val="bg1"/>
                </a:solidFill>
                <a:latin typeface="Calibri" panose="020F0502020204030204" pitchFamily="34" charset="0"/>
              </a:rPr>
              <a:t>At present, we work on studies on skin elasticity and humidity monitoring.</a:t>
            </a:r>
          </a:p>
        </p:txBody>
      </p:sp>
      <p:grpSp>
        <p:nvGrpSpPr>
          <p:cNvPr id="25606" name="Group 21">
            <a:extLst>
              <a:ext uri="{FF2B5EF4-FFF2-40B4-BE49-F238E27FC236}">
                <a16:creationId xmlns:a16="http://schemas.microsoft.com/office/drawing/2014/main" id="{BF7E1813-FEFA-4F29-A52C-6858C426F7AF}"/>
              </a:ext>
            </a:extLst>
          </p:cNvPr>
          <p:cNvGrpSpPr>
            <a:grpSpLocks/>
          </p:cNvGrpSpPr>
          <p:nvPr/>
        </p:nvGrpSpPr>
        <p:grpSpPr bwMode="auto">
          <a:xfrm rot="-184086">
            <a:off x="5586413" y="787400"/>
            <a:ext cx="3059112" cy="5688013"/>
            <a:chOff x="3606" y="346"/>
            <a:chExt cx="1987" cy="3423"/>
          </a:xfrm>
        </p:grpSpPr>
        <p:pic>
          <p:nvPicPr>
            <p:cNvPr id="25607" name="Picture 19" descr="bedeker">
              <a:extLst>
                <a:ext uri="{FF2B5EF4-FFF2-40B4-BE49-F238E27FC236}">
                  <a16:creationId xmlns:a16="http://schemas.microsoft.com/office/drawing/2014/main" id="{6D819A96-991C-4900-8104-21AEE5394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9368">
              <a:off x="3606" y="2205"/>
              <a:ext cx="1135" cy="1564"/>
            </a:xfrm>
            <a:prstGeom prst="rect">
              <a:avLst/>
            </a:prstGeom>
            <a:noFill/>
            <a:ln w="9525">
              <a:solidFill>
                <a:srgbClr val="F2CB5C"/>
              </a:solidFill>
              <a:miter lim="800000"/>
              <a:headEnd/>
              <a:tailEnd/>
            </a:ln>
            <a:extLst>
              <a:ext uri="{909E8E84-426E-40DD-AFC4-6F175D3DCCD1}">
                <a14:hiddenFill xmlns:a14="http://schemas.microsoft.com/office/drawing/2010/main">
                  <a:solidFill>
                    <a:srgbClr val="FFFFFF"/>
                  </a:solidFill>
                </a14:hiddenFill>
              </a:ext>
            </a:extLst>
          </p:spPr>
        </p:pic>
        <p:pic>
          <p:nvPicPr>
            <p:cNvPr id="25608" name="Obrázok 1">
              <a:extLst>
                <a:ext uri="{FF2B5EF4-FFF2-40B4-BE49-F238E27FC236}">
                  <a16:creationId xmlns:a16="http://schemas.microsoft.com/office/drawing/2014/main" id="{BBA9E8D1-E81B-4CE5-A55A-0A780C4AF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9280">
              <a:off x="3833" y="346"/>
              <a:ext cx="1244" cy="1616"/>
            </a:xfrm>
            <a:prstGeom prst="rect">
              <a:avLst/>
            </a:prstGeom>
            <a:noFill/>
            <a:ln w="9525">
              <a:solidFill>
                <a:srgbClr val="F2CB5C"/>
              </a:solidFill>
              <a:miter lim="800000"/>
              <a:headEnd/>
              <a:tailEnd/>
            </a:ln>
            <a:extLst>
              <a:ext uri="{909E8E84-426E-40DD-AFC4-6F175D3DCCD1}">
                <a14:hiddenFill xmlns:a14="http://schemas.microsoft.com/office/drawing/2010/main">
                  <a:solidFill>
                    <a:srgbClr val="FFFFFF"/>
                  </a:solidFill>
                </a14:hiddenFill>
              </a:ext>
            </a:extLst>
          </p:spPr>
        </p:pic>
        <p:pic>
          <p:nvPicPr>
            <p:cNvPr id="25609" name="Obrázok 1">
              <a:extLst>
                <a:ext uri="{FF2B5EF4-FFF2-40B4-BE49-F238E27FC236}">
                  <a16:creationId xmlns:a16="http://schemas.microsoft.com/office/drawing/2014/main" id="{72E88255-78B7-4935-87B1-0C1452727D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6440">
              <a:off x="4316" y="1418"/>
              <a:ext cx="1277" cy="1445"/>
            </a:xfrm>
            <a:prstGeom prst="rect">
              <a:avLst/>
            </a:prstGeom>
            <a:noFill/>
            <a:ln w="9525">
              <a:solidFill>
                <a:srgbClr val="F2CB5C"/>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611560" y="739775"/>
            <a:ext cx="741484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en-US" altLang="en-US" b="1" u="none" dirty="0">
                <a:solidFill>
                  <a:srgbClr val="B6A86D"/>
                </a:solidFill>
                <a:latin typeface="Calibri" panose="020F0502020204030204" pitchFamily="34" charset="0"/>
              </a:rPr>
              <a:t>Collagen that really helps people</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Text Box 11">
            <a:extLst>
              <a:ext uri="{FF2B5EF4-FFF2-40B4-BE49-F238E27FC236}">
                <a16:creationId xmlns:a16="http://schemas.microsoft.com/office/drawing/2014/main" id="{F8551B22-481A-4669-A44E-4109282A090F}"/>
              </a:ext>
            </a:extLst>
          </p:cNvPr>
          <p:cNvSpPr txBox="1">
            <a:spLocks noChangeArrowheads="1"/>
          </p:cNvSpPr>
          <p:nvPr/>
        </p:nvSpPr>
        <p:spPr bwMode="auto">
          <a:xfrm>
            <a:off x="611560" y="1557338"/>
            <a:ext cx="4680520" cy="41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a:lnSpc>
                <a:spcPct val="150000"/>
              </a:lnSpc>
            </a:pPr>
            <a:r>
              <a:rPr lang="en-US" sz="1800" u="none" dirty="0">
                <a:solidFill>
                  <a:schemeClr val="bg1"/>
                </a:solidFill>
              </a:rPr>
              <a:t>As the brand owner, Romana </a:t>
            </a:r>
            <a:r>
              <a:rPr lang="en-US" sz="1800" u="none" dirty="0" err="1">
                <a:solidFill>
                  <a:schemeClr val="bg1"/>
                </a:solidFill>
              </a:rPr>
              <a:t>Ljubasová</a:t>
            </a:r>
            <a:r>
              <a:rPr lang="en-US" sz="1800" u="none" dirty="0">
                <a:solidFill>
                  <a:schemeClr val="bg1"/>
                </a:solidFill>
              </a:rPr>
              <a:t> has contributed also a piece of herself into the company philosophy – the idea of mutual help for others. </a:t>
            </a:r>
          </a:p>
          <a:p>
            <a:pPr>
              <a:lnSpc>
                <a:spcPct val="150000"/>
              </a:lnSpc>
            </a:pPr>
            <a:r>
              <a:rPr lang="en-US" sz="1800" u="none" dirty="0">
                <a:solidFill>
                  <a:schemeClr val="bg1"/>
                </a:solidFill>
              </a:rPr>
              <a:t>Due to this reason, Inca Collagen supports DEBRA, a patient </a:t>
            </a:r>
            <a:r>
              <a:rPr lang="en-US" sz="1800" u="none" dirty="0" err="1">
                <a:solidFill>
                  <a:schemeClr val="bg1"/>
                </a:solidFill>
              </a:rPr>
              <a:t>organisation</a:t>
            </a:r>
            <a:r>
              <a:rPr lang="en-US" sz="1800" u="none" dirty="0">
                <a:solidFill>
                  <a:schemeClr val="bg1"/>
                </a:solidFill>
              </a:rPr>
              <a:t> supporting the butterfly disease association, further the Animal Freedom Shelter as well as hippotherapy for handicapped patients with the Down syndrome.</a:t>
            </a:r>
          </a:p>
        </p:txBody>
      </p:sp>
      <p:pic>
        <p:nvPicPr>
          <p:cNvPr id="3" name="Obrázek 2" descr="Obsah obrázku exteriér, plot, osoba, muž&#10;&#10;Popis byl vytvořen automaticky">
            <a:extLst>
              <a:ext uri="{FF2B5EF4-FFF2-40B4-BE49-F238E27FC236}">
                <a16:creationId xmlns:a16="http://schemas.microsoft.com/office/drawing/2014/main" id="{71F99E45-FE02-4AD8-8EC4-26719651C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1" y="1227436"/>
            <a:ext cx="2734319" cy="2055549"/>
          </a:xfrm>
          <a:prstGeom prst="rect">
            <a:avLst/>
          </a:prstGeom>
        </p:spPr>
      </p:pic>
      <p:pic>
        <p:nvPicPr>
          <p:cNvPr id="5" name="Obrázek 4" descr="Obsah obrázku exteriér, kůň, savci, zvíře&#10;&#10;Popis byl vytvořen automaticky">
            <a:extLst>
              <a:ext uri="{FF2B5EF4-FFF2-40B4-BE49-F238E27FC236}">
                <a16:creationId xmlns:a16="http://schemas.microsoft.com/office/drawing/2014/main" id="{3F9CDAE2-B995-4CC0-9B7C-FD2D080E5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3501008"/>
            <a:ext cx="3384376" cy="2026648"/>
          </a:xfrm>
          <a:prstGeom prst="rect">
            <a:avLst/>
          </a:prstGeom>
        </p:spPr>
      </p:pic>
    </p:spTree>
    <p:extLst>
      <p:ext uri="{BB962C8B-B14F-4D97-AF65-F5344CB8AC3E}">
        <p14:creationId xmlns:p14="http://schemas.microsoft.com/office/powerpoint/2010/main" val="519061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17140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827584" y="637519"/>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Testimonials</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Text Box 11">
            <a:extLst>
              <a:ext uri="{FF2B5EF4-FFF2-40B4-BE49-F238E27FC236}">
                <a16:creationId xmlns:a16="http://schemas.microsoft.com/office/drawing/2014/main" id="{F8551B22-481A-4669-A44E-4109282A090F}"/>
              </a:ext>
            </a:extLst>
          </p:cNvPr>
          <p:cNvSpPr txBox="1">
            <a:spLocks noChangeArrowheads="1"/>
          </p:cNvSpPr>
          <p:nvPr/>
        </p:nvSpPr>
        <p:spPr bwMode="auto">
          <a:xfrm>
            <a:off x="2468508" y="1451746"/>
            <a:ext cx="635196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r>
              <a:rPr lang="de-DE" sz="1400" u="none" dirty="0">
                <a:solidFill>
                  <a:schemeClr val="bg1"/>
                </a:solidFill>
              </a:rPr>
              <a:t>Paula: </a:t>
            </a:r>
            <a:r>
              <a:rPr lang="en-US" sz="1400" u="none" dirty="0">
                <a:solidFill>
                  <a:schemeClr val="bg1"/>
                </a:solidFill>
              </a:rPr>
              <a:t>Hitherto, I consumed two boxes and I am extremely satisfied with it. Now I can see results – my skin is more shining and less saggy, with less wrinkles and other imperfections. At first, I started with it due to hair loss and bad hair quality. Even after the so short time, my hair became thicker and less brittle. After three children, I took various vitamins, used various hair waters and various shampoos, but Inca Collagen really helped me. The advantage consists also in the fact that one can take it simply at any day time in a glass of water. Naturally, I shall continue to use it and I can only recommend it. </a:t>
            </a:r>
            <a:endParaRPr lang="de-DE" sz="1400" u="none" dirty="0">
              <a:solidFill>
                <a:schemeClr val="bg1"/>
              </a:solidFill>
            </a:endParaRPr>
          </a:p>
          <a:p>
            <a:endParaRPr lang="de-DE" sz="1400" u="none" dirty="0">
              <a:solidFill>
                <a:schemeClr val="bg1"/>
              </a:solidFill>
            </a:endParaRPr>
          </a:p>
          <a:p>
            <a:r>
              <a:rPr lang="de-DE" sz="1400" u="none" dirty="0">
                <a:solidFill>
                  <a:schemeClr val="bg1"/>
                </a:solidFill>
              </a:rPr>
              <a:t>Karolina </a:t>
            </a:r>
            <a:r>
              <a:rPr lang="de-DE" sz="1400" u="none" dirty="0" err="1">
                <a:solidFill>
                  <a:schemeClr val="bg1"/>
                </a:solidFill>
              </a:rPr>
              <a:t>Chomistek</a:t>
            </a:r>
            <a:r>
              <a:rPr lang="de-DE" sz="1400" u="none" dirty="0">
                <a:solidFill>
                  <a:schemeClr val="bg1"/>
                </a:solidFill>
              </a:rPr>
              <a:t>: Supermodel</a:t>
            </a:r>
          </a:p>
          <a:p>
            <a:endParaRPr lang="de-DE" sz="1400" u="none" dirty="0">
              <a:solidFill>
                <a:schemeClr val="bg1"/>
              </a:solidFill>
            </a:endParaRPr>
          </a:p>
          <a:p>
            <a:r>
              <a:rPr lang="en-US" sz="1400" u="none" dirty="0">
                <a:solidFill>
                  <a:schemeClr val="bg1"/>
                </a:solidFill>
              </a:rPr>
              <a:t>I have teen taking </a:t>
            </a:r>
            <a:r>
              <a:rPr lang="en-US" sz="1400" u="none" dirty="0" err="1">
                <a:solidFill>
                  <a:schemeClr val="bg1"/>
                </a:solidFill>
              </a:rPr>
              <a:t>Helissa</a:t>
            </a:r>
            <a:r>
              <a:rPr lang="en-US" sz="1400" u="none" dirty="0">
                <a:solidFill>
                  <a:schemeClr val="bg1"/>
                </a:solidFill>
              </a:rPr>
              <a:t> Collagen for quite a long time and since, my hair loss is gone. I also feel like the quality of my skin improved. My </a:t>
            </a:r>
            <a:r>
              <a:rPr lang="en-US" sz="1400" u="none" dirty="0" err="1">
                <a:solidFill>
                  <a:schemeClr val="bg1"/>
                </a:solidFill>
              </a:rPr>
              <a:t>Helissa</a:t>
            </a:r>
            <a:r>
              <a:rPr lang="en-US" sz="1400" u="none" dirty="0">
                <a:solidFill>
                  <a:schemeClr val="bg1"/>
                </a:solidFill>
              </a:rPr>
              <a:t> Collagen drink is a part of my daily morning ritual. </a:t>
            </a:r>
            <a:endParaRPr lang="sk-SK" sz="1400" u="none" dirty="0">
              <a:solidFill>
                <a:schemeClr val="bg1"/>
              </a:solidFill>
            </a:endParaRPr>
          </a:p>
        </p:txBody>
      </p:sp>
      <p:pic>
        <p:nvPicPr>
          <p:cNvPr id="4" name="Obrázek 3" descr="Obsah obrázku osoba, stůl, interiér, vsedě&#10;&#10;Popis byl vytvořen automaticky">
            <a:extLst>
              <a:ext uri="{FF2B5EF4-FFF2-40B4-BE49-F238E27FC236}">
                <a16:creationId xmlns:a16="http://schemas.microsoft.com/office/drawing/2014/main" id="{7696275E-D143-4F7D-B51B-33CDB9DC4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516737"/>
            <a:ext cx="1555595" cy="2074126"/>
          </a:xfrm>
          <a:prstGeom prst="rect">
            <a:avLst/>
          </a:prstGeom>
        </p:spPr>
      </p:pic>
      <p:pic>
        <p:nvPicPr>
          <p:cNvPr id="6" name="Obrázek 5" descr="Obsah obrázku osoba, žena, interiér, držení&#10;&#10;Popis byl vytvořen automaticky">
            <a:extLst>
              <a:ext uri="{FF2B5EF4-FFF2-40B4-BE49-F238E27FC236}">
                <a16:creationId xmlns:a16="http://schemas.microsoft.com/office/drawing/2014/main" id="{F8E6696C-ABF5-43A2-9EBB-51AD4B6E6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1384110"/>
            <a:ext cx="1483587" cy="1990480"/>
          </a:xfrm>
          <a:prstGeom prst="rect">
            <a:avLst/>
          </a:prstGeom>
        </p:spPr>
      </p:pic>
    </p:spTree>
    <p:extLst>
      <p:ext uri="{BB962C8B-B14F-4D97-AF65-F5344CB8AC3E}">
        <p14:creationId xmlns:p14="http://schemas.microsoft.com/office/powerpoint/2010/main" val="376351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827584" y="637519"/>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Collagen also </a:t>
            </a:r>
            <a:r>
              <a:rPr lang="de-DE" altLang="en-US" b="1" u="none" dirty="0" err="1">
                <a:solidFill>
                  <a:srgbClr val="B6A86D"/>
                </a:solidFill>
                <a:latin typeface="Calibri" panose="020F0502020204030204" pitchFamily="34" charset="0"/>
              </a:rPr>
              <a:t>for</a:t>
            </a:r>
            <a:r>
              <a:rPr lang="de-DE" altLang="en-US" b="1" u="none" dirty="0">
                <a:solidFill>
                  <a:srgbClr val="B6A86D"/>
                </a:solidFill>
                <a:latin typeface="Calibri" panose="020F0502020204030204" pitchFamily="34" charset="0"/>
              </a:rPr>
              <a:t> </a:t>
            </a:r>
            <a:r>
              <a:rPr lang="de-DE" altLang="en-US" b="1" u="none" dirty="0" err="1">
                <a:solidFill>
                  <a:srgbClr val="B6A86D"/>
                </a:solidFill>
                <a:latin typeface="Calibri" panose="020F0502020204030204" pitchFamily="34" charset="0"/>
              </a:rPr>
              <a:t>animals</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Text Box 11">
            <a:extLst>
              <a:ext uri="{FF2B5EF4-FFF2-40B4-BE49-F238E27FC236}">
                <a16:creationId xmlns:a16="http://schemas.microsoft.com/office/drawing/2014/main" id="{F8551B22-481A-4669-A44E-4109282A090F}"/>
              </a:ext>
            </a:extLst>
          </p:cNvPr>
          <p:cNvSpPr txBox="1">
            <a:spLocks noChangeArrowheads="1"/>
          </p:cNvSpPr>
          <p:nvPr/>
        </p:nvSpPr>
        <p:spPr bwMode="auto">
          <a:xfrm>
            <a:off x="2915816" y="1557338"/>
            <a:ext cx="54006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r>
              <a:rPr lang="en-US" sz="1600" u="none" dirty="0">
                <a:solidFill>
                  <a:schemeClr val="bg1"/>
                </a:solidFill>
              </a:rPr>
              <a:t>Animals suffer also from lack of this essential protein. Your pets shall feel the advantages of regular replenishing of high-quality bio-active collagen quite soon. The Inca Collagen brand introduced also a high-quality </a:t>
            </a:r>
            <a:r>
              <a:rPr lang="en-US" sz="1600" u="none" dirty="0" err="1">
                <a:solidFill>
                  <a:schemeClr val="bg1"/>
                </a:solidFill>
              </a:rPr>
              <a:t>hydrolysed</a:t>
            </a:r>
            <a:r>
              <a:rPr lang="en-US" sz="1600" u="none" dirty="0">
                <a:solidFill>
                  <a:schemeClr val="bg1"/>
                </a:solidFill>
              </a:rPr>
              <a:t> three-component collagen under the name </a:t>
            </a:r>
            <a:r>
              <a:rPr lang="en-US" sz="1600" u="none" dirty="0" err="1">
                <a:solidFill>
                  <a:schemeClr val="bg1"/>
                </a:solidFill>
              </a:rPr>
              <a:t>Incapet</a:t>
            </a:r>
            <a:r>
              <a:rPr lang="en-US" sz="1600" u="none" dirty="0">
                <a:solidFill>
                  <a:schemeClr val="bg1"/>
                </a:solidFill>
              </a:rPr>
              <a:t> Collagen. It is destined for three different animal species – horses, dogs and cats. </a:t>
            </a:r>
            <a:br>
              <a:rPr lang="sk-SK" sz="1600" u="none" dirty="0">
                <a:solidFill>
                  <a:schemeClr val="bg1"/>
                </a:solidFill>
              </a:rPr>
            </a:br>
            <a:br>
              <a:rPr lang="sk-SK" sz="1600" u="none" dirty="0">
                <a:solidFill>
                  <a:schemeClr val="bg1"/>
                </a:solidFill>
              </a:rPr>
            </a:br>
            <a:r>
              <a:rPr lang="en-US" sz="1600" u="none" dirty="0">
                <a:solidFill>
                  <a:schemeClr val="bg1"/>
                </a:solidFill>
              </a:rPr>
              <a:t>With some </a:t>
            </a:r>
            <a:r>
              <a:rPr lang="en-US" sz="1600" u="none" dirty="0" err="1">
                <a:solidFill>
                  <a:schemeClr val="bg1"/>
                </a:solidFill>
              </a:rPr>
              <a:t>humour</a:t>
            </a:r>
            <a:r>
              <a:rPr lang="en-US" sz="1600" u="none" dirty="0">
                <a:solidFill>
                  <a:schemeClr val="bg1"/>
                </a:solidFill>
              </a:rPr>
              <a:t> one can say that effects of this collagen were tested on humans to serve animals. </a:t>
            </a:r>
            <a:r>
              <a:rPr lang="en-US" sz="1600" u="none" dirty="0" err="1">
                <a:solidFill>
                  <a:schemeClr val="bg1"/>
                </a:solidFill>
              </a:rPr>
              <a:t>Incapet</a:t>
            </a:r>
            <a:r>
              <a:rPr lang="en-US" sz="1600" u="none" dirty="0">
                <a:solidFill>
                  <a:schemeClr val="bg1"/>
                </a:solidFill>
              </a:rPr>
              <a:t> Collagen helps e.g. to keep a healthy locomotion system of dogs, healthy joints and bones of horses and healthy shining fur of cats. </a:t>
            </a:r>
            <a:endParaRPr lang="de-DE" sz="1600" u="none" dirty="0">
              <a:solidFill>
                <a:schemeClr val="bg1"/>
              </a:solidFill>
            </a:endParaRPr>
          </a:p>
        </p:txBody>
      </p:sp>
      <p:pic>
        <p:nvPicPr>
          <p:cNvPr id="4" name="Obrázek 3" descr="Obsah obrázku pes, vsedě, interiér, zvíře&#10;&#10;Popis byl vytvořen automaticky">
            <a:extLst>
              <a:ext uri="{FF2B5EF4-FFF2-40B4-BE49-F238E27FC236}">
                <a16:creationId xmlns:a16="http://schemas.microsoft.com/office/drawing/2014/main" id="{03A9A2E4-5EAF-48A0-B1D7-DA0F54D53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99" y="1659595"/>
            <a:ext cx="2605217" cy="3473623"/>
          </a:xfrm>
          <a:prstGeom prst="rect">
            <a:avLst/>
          </a:prstGeom>
        </p:spPr>
      </p:pic>
    </p:spTree>
    <p:extLst>
      <p:ext uri="{BB962C8B-B14F-4D97-AF65-F5344CB8AC3E}">
        <p14:creationId xmlns:p14="http://schemas.microsoft.com/office/powerpoint/2010/main" val="3328976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827584" y="637519"/>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err="1">
                <a:solidFill>
                  <a:srgbClr val="B6A86D"/>
                </a:solidFill>
                <a:latin typeface="Calibri" panose="020F0502020204030204" pitchFamily="34" charset="0"/>
              </a:rPr>
              <a:t>Effects</a:t>
            </a:r>
            <a:r>
              <a:rPr lang="de-DE" altLang="en-US" b="1" u="none" dirty="0">
                <a:solidFill>
                  <a:srgbClr val="B6A86D"/>
                </a:solidFill>
                <a:latin typeface="Calibri" panose="020F0502020204030204" pitchFamily="34" charset="0"/>
              </a:rPr>
              <a:t> </a:t>
            </a:r>
            <a:r>
              <a:rPr lang="de-DE" altLang="en-US" b="1" u="none" dirty="0" err="1">
                <a:solidFill>
                  <a:srgbClr val="B6A86D"/>
                </a:solidFill>
                <a:latin typeface="Calibri" panose="020F0502020204030204" pitchFamily="34" charset="0"/>
              </a:rPr>
              <a:t>of</a:t>
            </a:r>
            <a:r>
              <a:rPr lang="de-DE" altLang="en-US" b="1" u="none" dirty="0">
                <a:solidFill>
                  <a:srgbClr val="B6A86D"/>
                </a:solidFill>
                <a:latin typeface="Calibri" panose="020F0502020204030204" pitchFamily="34" charset="0"/>
              </a:rPr>
              <a:t> </a:t>
            </a:r>
            <a:r>
              <a:rPr lang="de-DE" altLang="en-US" b="1" u="none" dirty="0" err="1">
                <a:solidFill>
                  <a:srgbClr val="B6A86D"/>
                </a:solidFill>
                <a:latin typeface="Calibri" panose="020F0502020204030204" pitchFamily="34" charset="0"/>
              </a:rPr>
              <a:t>Incapet</a:t>
            </a:r>
            <a:r>
              <a:rPr lang="de-DE" altLang="en-US" b="1" u="none" dirty="0">
                <a:solidFill>
                  <a:srgbClr val="B6A86D"/>
                </a:solidFill>
                <a:latin typeface="Calibri" panose="020F0502020204030204" pitchFamily="34" charset="0"/>
              </a:rPr>
              <a:t> Collagen</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Text Box 11">
            <a:extLst>
              <a:ext uri="{FF2B5EF4-FFF2-40B4-BE49-F238E27FC236}">
                <a16:creationId xmlns:a16="http://schemas.microsoft.com/office/drawing/2014/main" id="{F8551B22-481A-4669-A44E-4109282A090F}"/>
              </a:ext>
            </a:extLst>
          </p:cNvPr>
          <p:cNvSpPr txBox="1">
            <a:spLocks noChangeArrowheads="1"/>
          </p:cNvSpPr>
          <p:nvPr/>
        </p:nvSpPr>
        <p:spPr bwMode="auto">
          <a:xfrm>
            <a:off x="827584" y="1299232"/>
            <a:ext cx="7416824" cy="447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marL="285750" indent="-285750">
              <a:lnSpc>
                <a:spcPct val="150000"/>
              </a:lnSpc>
              <a:buFont typeface="Arial" panose="020B0604020202020204" pitchFamily="34" charset="0"/>
              <a:buChar char="•"/>
            </a:pPr>
            <a:r>
              <a:rPr lang="en-US" sz="1600" u="none" dirty="0">
                <a:solidFill>
                  <a:schemeClr val="bg1"/>
                </a:solidFill>
              </a:rPr>
              <a:t>Helps to strengthen cartilage, soft tissues and joints</a:t>
            </a:r>
          </a:p>
          <a:p>
            <a:pPr marL="285750" indent="-285750">
              <a:lnSpc>
                <a:spcPct val="150000"/>
              </a:lnSpc>
              <a:buFont typeface="Arial" panose="020B0604020202020204" pitchFamily="34" charset="0"/>
              <a:buChar char="•"/>
            </a:pPr>
            <a:r>
              <a:rPr lang="en-US" sz="1600" u="none" dirty="0">
                <a:solidFill>
                  <a:schemeClr val="bg1"/>
                </a:solidFill>
              </a:rPr>
              <a:t>Helps to strengthen bones</a:t>
            </a:r>
          </a:p>
          <a:p>
            <a:pPr marL="285750" indent="-285750">
              <a:lnSpc>
                <a:spcPct val="150000"/>
              </a:lnSpc>
              <a:buFont typeface="Arial" panose="020B0604020202020204" pitchFamily="34" charset="0"/>
              <a:buChar char="•"/>
            </a:pPr>
            <a:r>
              <a:rPr lang="en-US" sz="1600" u="none" dirty="0">
                <a:solidFill>
                  <a:schemeClr val="bg1"/>
                </a:solidFill>
              </a:rPr>
              <a:t>Improves fur quality</a:t>
            </a:r>
          </a:p>
          <a:p>
            <a:pPr marL="285750" indent="-285750">
              <a:lnSpc>
                <a:spcPct val="150000"/>
              </a:lnSpc>
              <a:buFont typeface="Arial" panose="020B0604020202020204" pitchFamily="34" charset="0"/>
              <a:buChar char="•"/>
            </a:pPr>
            <a:r>
              <a:rPr lang="en-US" sz="1600" u="none" dirty="0">
                <a:solidFill>
                  <a:schemeClr val="bg1"/>
                </a:solidFill>
              </a:rPr>
              <a:t>Improves claw quality</a:t>
            </a:r>
          </a:p>
          <a:p>
            <a:pPr marL="285750" indent="-285750">
              <a:lnSpc>
                <a:spcPct val="150000"/>
              </a:lnSpc>
              <a:buFont typeface="Arial" panose="020B0604020202020204" pitchFamily="34" charset="0"/>
              <a:buChar char="•"/>
            </a:pPr>
            <a:r>
              <a:rPr lang="en-US" sz="1600" u="none" dirty="0">
                <a:solidFill>
                  <a:schemeClr val="bg1"/>
                </a:solidFill>
              </a:rPr>
              <a:t>Helps to strengthen teeth</a:t>
            </a:r>
          </a:p>
          <a:p>
            <a:pPr marL="285750" indent="-285750">
              <a:lnSpc>
                <a:spcPct val="150000"/>
              </a:lnSpc>
              <a:buFont typeface="Arial" panose="020B0604020202020204" pitchFamily="34" charset="0"/>
              <a:buChar char="•"/>
            </a:pPr>
            <a:r>
              <a:rPr lang="en-US" sz="1600" u="none" dirty="0">
                <a:solidFill>
                  <a:schemeClr val="bg1"/>
                </a:solidFill>
              </a:rPr>
              <a:t>Helps to heal and regenerate skin after skin afflictions</a:t>
            </a:r>
          </a:p>
          <a:p>
            <a:pPr marL="285750" indent="-285750">
              <a:lnSpc>
                <a:spcPct val="150000"/>
              </a:lnSpc>
              <a:buFont typeface="Arial" panose="020B0604020202020204" pitchFamily="34" charset="0"/>
              <a:buChar char="•"/>
            </a:pPr>
            <a:r>
              <a:rPr lang="en-US" sz="1600" u="none" dirty="0">
                <a:solidFill>
                  <a:schemeClr val="bg1"/>
                </a:solidFill>
              </a:rPr>
              <a:t>Accelerated wound healing after surgical intervention and injuries</a:t>
            </a:r>
          </a:p>
          <a:p>
            <a:pPr marL="285750" indent="-285750">
              <a:lnSpc>
                <a:spcPct val="150000"/>
              </a:lnSpc>
              <a:buFont typeface="Arial" panose="020B0604020202020204" pitchFamily="34" charset="0"/>
              <a:buChar char="•"/>
            </a:pPr>
            <a:r>
              <a:rPr lang="en-US" sz="1600" u="none" dirty="0">
                <a:solidFill>
                  <a:schemeClr val="bg1"/>
                </a:solidFill>
              </a:rPr>
              <a:t>Supports general regeneration of animals exposed to high physical load</a:t>
            </a:r>
          </a:p>
          <a:p>
            <a:pPr marL="285750" indent="-285750">
              <a:lnSpc>
                <a:spcPct val="150000"/>
              </a:lnSpc>
              <a:buFont typeface="Arial" panose="020B0604020202020204" pitchFamily="34" charset="0"/>
              <a:buChar char="•"/>
            </a:pPr>
            <a:r>
              <a:rPr lang="en-US" sz="1600" u="none" dirty="0">
                <a:solidFill>
                  <a:schemeClr val="bg1"/>
                </a:solidFill>
              </a:rPr>
              <a:t>Considerably improves mobility of elder animals</a:t>
            </a:r>
          </a:p>
          <a:p>
            <a:pPr marL="285750" indent="-285750">
              <a:lnSpc>
                <a:spcPct val="150000"/>
              </a:lnSpc>
              <a:buFont typeface="Arial" panose="020B0604020202020204" pitchFamily="34" charset="0"/>
              <a:buChar char="•"/>
            </a:pPr>
            <a:r>
              <a:rPr lang="en-US" sz="1600" u="none" dirty="0">
                <a:solidFill>
                  <a:schemeClr val="bg1"/>
                </a:solidFill>
              </a:rPr>
              <a:t>Supports healing of injuries as surgical interventions, deformations, joint swelling, aching joints, degenerative and other joint ailments, hip dysplasia or other dysplasia types, kneecap luxation.</a:t>
            </a:r>
          </a:p>
        </p:txBody>
      </p:sp>
    </p:spTree>
    <p:extLst>
      <p:ext uri="{BB962C8B-B14F-4D97-AF65-F5344CB8AC3E}">
        <p14:creationId xmlns:p14="http://schemas.microsoft.com/office/powerpoint/2010/main" val="212079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755576" y="183115"/>
            <a:ext cx="6767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err="1">
                <a:solidFill>
                  <a:srgbClr val="B6A86D"/>
                </a:solidFill>
                <a:latin typeface="Calibri" panose="020F0502020204030204" pitchFamily="34" charset="0"/>
              </a:rPr>
              <a:t>Effects</a:t>
            </a:r>
            <a:r>
              <a:rPr lang="de-DE" altLang="en-US" b="1" u="none" dirty="0">
                <a:solidFill>
                  <a:srgbClr val="B6A86D"/>
                </a:solidFill>
                <a:latin typeface="Calibri" panose="020F0502020204030204" pitchFamily="34" charset="0"/>
              </a:rPr>
              <a:t> </a:t>
            </a:r>
            <a:r>
              <a:rPr lang="de-DE" altLang="en-US" b="1" u="none" dirty="0" err="1">
                <a:solidFill>
                  <a:srgbClr val="B6A86D"/>
                </a:solidFill>
                <a:latin typeface="Calibri" panose="020F0502020204030204" pitchFamily="34" charset="0"/>
              </a:rPr>
              <a:t>of</a:t>
            </a:r>
            <a:r>
              <a:rPr lang="de-DE" altLang="en-US" b="1" u="none" dirty="0">
                <a:solidFill>
                  <a:srgbClr val="B6A86D"/>
                </a:solidFill>
                <a:latin typeface="Calibri" panose="020F0502020204030204" pitchFamily="34" charset="0"/>
              </a:rPr>
              <a:t> </a:t>
            </a:r>
            <a:r>
              <a:rPr lang="de-DE" altLang="en-US" b="1" u="none" dirty="0" err="1">
                <a:solidFill>
                  <a:srgbClr val="B6A86D"/>
                </a:solidFill>
                <a:latin typeface="Calibri" panose="020F0502020204030204" pitchFamily="34" charset="0"/>
              </a:rPr>
              <a:t>Incapet</a:t>
            </a:r>
            <a:r>
              <a:rPr lang="de-DE" altLang="en-US" b="1" u="none" dirty="0">
                <a:solidFill>
                  <a:srgbClr val="B6A86D"/>
                </a:solidFill>
                <a:latin typeface="Calibri" panose="020F0502020204030204" pitchFamily="34" charset="0"/>
              </a:rPr>
              <a:t> Collagen</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Obrázek 6">
            <a:extLst>
              <a:ext uri="{FF2B5EF4-FFF2-40B4-BE49-F238E27FC236}">
                <a16:creationId xmlns:a16="http://schemas.microsoft.com/office/drawing/2014/main" id="{C4F57256-C8AC-40D5-9A1D-23D58F69D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36129"/>
            <a:ext cx="8064896" cy="5817588"/>
          </a:xfrm>
          <a:prstGeom prst="rect">
            <a:avLst/>
          </a:prstGeom>
        </p:spPr>
      </p:pic>
    </p:spTree>
    <p:extLst>
      <p:ext uri="{BB962C8B-B14F-4D97-AF65-F5344CB8AC3E}">
        <p14:creationId xmlns:p14="http://schemas.microsoft.com/office/powerpoint/2010/main" val="93774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676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Samples</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584" y="1628775"/>
            <a:ext cx="1935256" cy="3711053"/>
          </a:xfrm>
          <a:prstGeom prst="rect">
            <a:avLst/>
          </a:prstGeom>
        </p:spPr>
      </p:pic>
      <p:pic>
        <p:nvPicPr>
          <p:cNvPr id="13" name="Obrázo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014" y="1324036"/>
            <a:ext cx="3407510" cy="2160265"/>
          </a:xfrm>
          <a:prstGeom prst="rect">
            <a:avLst/>
          </a:prstGeom>
        </p:spPr>
      </p:pic>
      <p:pic>
        <p:nvPicPr>
          <p:cNvPr id="14" name="Obrázo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159" y="3586251"/>
            <a:ext cx="3400365" cy="2266910"/>
          </a:xfrm>
          <a:prstGeom prst="rect">
            <a:avLst/>
          </a:prstGeom>
        </p:spPr>
      </p:pic>
    </p:spTree>
    <p:extLst>
      <p:ext uri="{BB962C8B-B14F-4D97-AF65-F5344CB8AC3E}">
        <p14:creationId xmlns:p14="http://schemas.microsoft.com/office/powerpoint/2010/main" val="136637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667512" y="723900"/>
            <a:ext cx="735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Beyond</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the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history</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617029" y="1213112"/>
            <a:ext cx="4819067" cy="376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en-US" altLang="en-US" sz="2000" u="none" dirty="0">
                <a:solidFill>
                  <a:schemeClr val="bg1"/>
                </a:solidFill>
                <a:latin typeface="Calibri" panose="020F0502020204030204" pitchFamily="34" charset="0"/>
              </a:rPr>
              <a:t>Today, </a:t>
            </a: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has thousands of enthusiastic users all over the world. You can buy it in all Czech pharmacies.</a:t>
            </a:r>
            <a:endParaRPr lang="sk-SK" altLang="en-US" sz="2000" u="none" dirty="0">
              <a:solidFill>
                <a:schemeClr val="bg1"/>
              </a:solidFill>
              <a:latin typeface="Calibri" panose="020F0502020204030204" pitchFamily="34" charset="0"/>
            </a:endParaRPr>
          </a:p>
          <a:p>
            <a:pPr eaLnBrk="1" hangingPunct="1">
              <a:lnSpc>
                <a:spcPct val="120000"/>
              </a:lnSpc>
            </a:pPr>
            <a:endParaRPr lang="en-US" altLang="en-US" sz="2000" u="none" dirty="0">
              <a:solidFill>
                <a:schemeClr val="bg1"/>
              </a:solidFill>
              <a:latin typeface="Calibri" panose="020F0502020204030204" pitchFamily="34" charset="0"/>
            </a:endParaRPr>
          </a:p>
          <a:p>
            <a:pPr eaLnBrk="1" hangingPunct="1">
              <a:lnSpc>
                <a:spcPct val="120000"/>
              </a:lnSpc>
            </a:pPr>
            <a:r>
              <a:rPr lang="en-US" altLang="en-US" sz="2000" u="none" dirty="0">
                <a:solidFill>
                  <a:schemeClr val="bg1"/>
                </a:solidFill>
                <a:latin typeface="Calibri" panose="020F0502020204030204" pitchFamily="34" charset="0"/>
              </a:rPr>
              <a:t>Particularly women who appreciate the ability </a:t>
            </a: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to eliminate stretch-marks and to improve the condition of skin, hair and nails praise it.</a:t>
            </a:r>
          </a:p>
          <a:p>
            <a:pPr eaLnBrk="1" hangingPunct="1">
              <a:lnSpc>
                <a:spcPct val="120000"/>
              </a:lnSpc>
            </a:pPr>
            <a:endParaRPr lang="sk-SK" altLang="en-US" sz="2000" u="none" dirty="0">
              <a:solidFill>
                <a:schemeClr val="bg1"/>
              </a:solidFill>
              <a:latin typeface="Calibri" panose="020F0502020204030204" pitchFamily="34" charset="0"/>
            </a:endParaRPr>
          </a:p>
          <a:p>
            <a:pPr eaLnBrk="1" hangingPunct="1">
              <a:lnSpc>
                <a:spcPct val="120000"/>
              </a:lnSpc>
            </a:pPr>
            <a:endParaRPr lang="sk-SK" altLang="en-US" sz="2000" u="none" dirty="0">
              <a:solidFill>
                <a:schemeClr val="bg1"/>
              </a:solidFill>
              <a:latin typeface="Calibri" panose="020F0502020204030204" pitchFamily="34" charset="0"/>
            </a:endParaRPr>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155700"/>
            <a:ext cx="3280532" cy="450554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Newsletter</a:t>
            </a:r>
            <a:r>
              <a:rPr lang="sk-SK" altLang="en-US" b="1" u="none" dirty="0">
                <a:solidFill>
                  <a:srgbClr val="B6A86D"/>
                </a:solidFill>
                <a:latin typeface="Calibri" panose="020F0502020204030204" pitchFamily="34" charset="0"/>
              </a:rPr>
              <a:t> &amp; Facebook </a:t>
            </a:r>
            <a:r>
              <a:rPr lang="sk-SK" altLang="en-US" b="1" u="none" dirty="0" err="1">
                <a:solidFill>
                  <a:srgbClr val="B6A86D"/>
                </a:solidFill>
                <a:latin typeface="Calibri" panose="020F0502020204030204" pitchFamily="34" charset="0"/>
              </a:rPr>
              <a:t>posts</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771747" y="1532007"/>
            <a:ext cx="6697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eaLnBrk="1" hangingPunct="1">
              <a:buFontTx/>
              <a:buChar char="•"/>
            </a:pPr>
            <a:endParaRPr lang="sk-SK" altLang="en-US" sz="1700" b="1" u="none" dirty="0">
              <a:solidFill>
                <a:schemeClr val="bg1"/>
              </a:solidFill>
              <a:latin typeface="Calibri" panose="020F0502020204030204" pitchFamily="34" charset="0"/>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84" y="2167503"/>
            <a:ext cx="2491546" cy="3497121"/>
          </a:xfrm>
          <a:prstGeom prst="rect">
            <a:avLst/>
          </a:prstGeom>
        </p:spPr>
      </p:pic>
      <p:pic>
        <p:nvPicPr>
          <p:cNvPr id="9" name="Obrázo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578" y="2147560"/>
            <a:ext cx="5285074" cy="3537008"/>
          </a:xfrm>
          <a:prstGeom prst="rect">
            <a:avLst/>
          </a:prstGeom>
        </p:spPr>
      </p:pic>
    </p:spTree>
    <p:extLst>
      <p:ext uri="{BB962C8B-B14F-4D97-AF65-F5344CB8AC3E}">
        <p14:creationId xmlns:p14="http://schemas.microsoft.com/office/powerpoint/2010/main" val="509155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395536" y="675578"/>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Strong</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content</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eaLnBrk="1" hangingPunct="1">
              <a:buFontTx/>
              <a:buChar char="•"/>
            </a:pPr>
            <a:endParaRPr lang="sk-SK" altLang="en-US" sz="1700" u="none" dirty="0">
              <a:solidFill>
                <a:schemeClr val="bg1"/>
              </a:solidFill>
              <a:latin typeface="Calibri" panose="020F0502020204030204" pitchFamily="34" charset="0"/>
            </a:endParaRPr>
          </a:p>
        </p:txBody>
      </p:sp>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189" y="1839426"/>
            <a:ext cx="3564435" cy="2376290"/>
          </a:xfrm>
          <a:prstGeom prst="rect">
            <a:avLst/>
          </a:prstGeom>
        </p:spPr>
      </p:pic>
      <p:pic>
        <p:nvPicPr>
          <p:cNvPr id="13" name="Obrázo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628775"/>
            <a:ext cx="5139302" cy="4096447"/>
          </a:xfrm>
          <a:prstGeom prst="rect">
            <a:avLst/>
          </a:prstGeom>
        </p:spPr>
      </p:pic>
    </p:spTree>
    <p:extLst>
      <p:ext uri="{BB962C8B-B14F-4D97-AF65-F5344CB8AC3E}">
        <p14:creationId xmlns:p14="http://schemas.microsoft.com/office/powerpoint/2010/main" val="1120203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7704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en-US" altLang="en-US" b="1" u="none" dirty="0">
                <a:solidFill>
                  <a:srgbClr val="B6A86D"/>
                </a:solidFill>
                <a:latin typeface="Calibri" panose="020F0502020204030204" pitchFamily="34" charset="0"/>
              </a:rPr>
              <a:t>Support of motorcycle racer and collagen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755576" y="1532007"/>
            <a:ext cx="741682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en-US" altLang="en-US" sz="1700" u="none" dirty="0">
                <a:solidFill>
                  <a:schemeClr val="bg1"/>
                </a:solidFill>
                <a:latin typeface="Calibri" panose="020F0502020204030204" pitchFamily="34" charset="0"/>
              </a:rPr>
              <a:t>We sponsored the motorcycle racer </a:t>
            </a:r>
            <a:r>
              <a:rPr lang="en-US" altLang="en-US" sz="1700" u="none" dirty="0" err="1">
                <a:solidFill>
                  <a:schemeClr val="bg1"/>
                </a:solidFill>
                <a:latin typeface="Calibri" panose="020F0502020204030204" pitchFamily="34" charset="0"/>
              </a:rPr>
              <a:t>Ondřej</a:t>
            </a:r>
            <a:r>
              <a:rPr lang="en-US" altLang="en-US" sz="1700" u="none" dirty="0">
                <a:solidFill>
                  <a:schemeClr val="bg1"/>
                </a:solidFill>
                <a:latin typeface="Calibri" panose="020F0502020204030204" pitchFamily="34" charset="0"/>
              </a:rPr>
              <a:t> </a:t>
            </a:r>
            <a:r>
              <a:rPr lang="en-US" altLang="en-US" sz="1700" u="none" dirty="0" err="1">
                <a:solidFill>
                  <a:schemeClr val="bg1"/>
                </a:solidFill>
                <a:latin typeface="Calibri" panose="020F0502020204030204" pitchFamily="34" charset="0"/>
              </a:rPr>
              <a:t>Ježek</a:t>
            </a:r>
            <a:r>
              <a:rPr lang="en-US" altLang="en-US" sz="1700" u="none" dirty="0">
                <a:solidFill>
                  <a:schemeClr val="bg1"/>
                </a:solidFill>
                <a:latin typeface="Calibri" panose="020F0502020204030204" pitchFamily="34" charset="0"/>
              </a:rPr>
              <a:t> in the WSBK series </a:t>
            </a:r>
            <a:r>
              <a:rPr lang="cs-CZ" altLang="en-US" sz="1700" u="none" dirty="0">
                <a:solidFill>
                  <a:schemeClr val="bg1"/>
                </a:solidFill>
                <a:latin typeface="Calibri" panose="020F0502020204030204" pitchFamily="34" charset="0"/>
              </a:rPr>
              <a:t>.</a:t>
            </a:r>
            <a:endParaRPr lang="sk-SK" altLang="en-US" sz="1700" u="none" dirty="0">
              <a:solidFill>
                <a:schemeClr val="bg1"/>
              </a:solidFill>
              <a:latin typeface="Calibri" panose="020F0502020204030204" pitchFamily="34" charset="0"/>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2" y="2385950"/>
            <a:ext cx="4896036" cy="3264024"/>
          </a:xfrm>
          <a:prstGeom prst="rect">
            <a:avLst/>
          </a:prstGeom>
        </p:spPr>
      </p:pic>
      <p:pic>
        <p:nvPicPr>
          <p:cNvPr id="7" name="Obrázo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378" y="2378243"/>
            <a:ext cx="2429891" cy="3239855"/>
          </a:xfrm>
          <a:prstGeom prst="rect">
            <a:avLst/>
          </a:prstGeom>
        </p:spPr>
      </p:pic>
    </p:spTree>
    <p:extLst>
      <p:ext uri="{BB962C8B-B14F-4D97-AF65-F5344CB8AC3E}">
        <p14:creationId xmlns:p14="http://schemas.microsoft.com/office/powerpoint/2010/main" val="3552935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467544" y="714375"/>
            <a:ext cx="6983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en-US" altLang="en-US" b="1" u="none" dirty="0">
                <a:solidFill>
                  <a:srgbClr val="B6A86D"/>
                </a:solidFill>
                <a:latin typeface="Calibri" panose="020F0502020204030204" pitchFamily="34" charset="0"/>
              </a:rPr>
              <a:t>The face of Inca – </a:t>
            </a:r>
            <a:r>
              <a:rPr lang="en-US" altLang="en-US" b="1" u="none" dirty="0" err="1">
                <a:solidFill>
                  <a:srgbClr val="B6A86D"/>
                </a:solidFill>
                <a:latin typeface="Calibri" panose="020F0502020204030204" pitchFamily="34" charset="0"/>
              </a:rPr>
              <a:t>Helissa</a:t>
            </a:r>
            <a:r>
              <a:rPr lang="en-US" altLang="en-US" b="1" u="none" dirty="0">
                <a:solidFill>
                  <a:srgbClr val="B6A86D"/>
                </a:solidFill>
                <a:latin typeface="Calibri" panose="020F0502020204030204" pitchFamily="34" charset="0"/>
              </a:rPr>
              <a:t> Collagen in SK &amp; CZ</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4139952" y="1532007"/>
            <a:ext cx="4176464"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eaLnBrk="1" hangingPunct="1">
              <a:buFontTx/>
              <a:buChar char="•"/>
            </a:pPr>
            <a:r>
              <a:rPr lang="sk-SK" altLang="en-US" sz="1700" u="none" dirty="0">
                <a:solidFill>
                  <a:schemeClr val="bg1"/>
                </a:solidFill>
                <a:latin typeface="Calibri" panose="020F0502020204030204" pitchFamily="34" charset="0"/>
              </a:rPr>
              <a:t>Jana </a:t>
            </a:r>
            <a:r>
              <a:rPr lang="sk-SK" altLang="en-US" sz="1700" u="none" dirty="0" err="1">
                <a:solidFill>
                  <a:schemeClr val="bg1"/>
                </a:solidFill>
                <a:latin typeface="Calibri" panose="020F0502020204030204" pitchFamily="34" charset="0"/>
              </a:rPr>
              <a:t>Pištejová</a:t>
            </a:r>
            <a:endParaRPr lang="sk-SK" altLang="en-US" sz="1700" u="none" dirty="0">
              <a:solidFill>
                <a:schemeClr val="bg1"/>
              </a:solidFill>
              <a:latin typeface="Calibri" panose="020F0502020204030204" pitchFamily="34" charset="0"/>
            </a:endParaRPr>
          </a:p>
          <a:p>
            <a:pPr eaLnBrk="1" hangingPunct="1">
              <a:buFontTx/>
              <a:buChar char="•"/>
            </a:pPr>
            <a:r>
              <a:rPr lang="de-DE" altLang="en-US" sz="1700" u="none" dirty="0" err="1">
                <a:solidFill>
                  <a:schemeClr val="bg1"/>
                </a:solidFill>
                <a:latin typeface="Calibri" panose="020F0502020204030204" pitchFamily="34" charset="0"/>
              </a:rPr>
              <a:t>famous</a:t>
            </a:r>
            <a:r>
              <a:rPr lang="de-DE" altLang="en-US" sz="1700" u="none" dirty="0">
                <a:solidFill>
                  <a:schemeClr val="bg1"/>
                </a:solidFill>
                <a:latin typeface="Calibri" panose="020F0502020204030204" pitchFamily="34" charset="0"/>
              </a:rPr>
              <a:t> </a:t>
            </a:r>
            <a:r>
              <a:rPr lang="de-DE" altLang="en-US" sz="1700" u="none" dirty="0" err="1">
                <a:solidFill>
                  <a:schemeClr val="bg1"/>
                </a:solidFill>
                <a:latin typeface="Calibri" panose="020F0502020204030204" pitchFamily="34" charset="0"/>
              </a:rPr>
              <a:t>fashion</a:t>
            </a:r>
            <a:r>
              <a:rPr lang="de-DE" altLang="en-US" sz="1700" u="none" dirty="0">
                <a:solidFill>
                  <a:schemeClr val="bg1"/>
                </a:solidFill>
                <a:latin typeface="Calibri" panose="020F0502020204030204" pitchFamily="34" charset="0"/>
              </a:rPr>
              <a:t> </a:t>
            </a:r>
            <a:r>
              <a:rPr lang="de-DE" altLang="en-US" sz="1700" u="none" dirty="0" err="1">
                <a:solidFill>
                  <a:schemeClr val="bg1"/>
                </a:solidFill>
                <a:latin typeface="Calibri" panose="020F0502020204030204" pitchFamily="34" charset="0"/>
              </a:rPr>
              <a:t>designerNatürlich</a:t>
            </a:r>
            <a:r>
              <a:rPr lang="de-DE" altLang="en-US" sz="1700" u="none" dirty="0">
                <a:solidFill>
                  <a:schemeClr val="bg1"/>
                </a:solidFill>
                <a:latin typeface="Calibri" panose="020F0502020204030204" pitchFamily="34" charset="0"/>
              </a:rPr>
              <a:t> schöne Dame</a:t>
            </a:r>
          </a:p>
          <a:p>
            <a:pPr eaLnBrk="1" hangingPunct="1">
              <a:buFontTx/>
              <a:buChar char="•"/>
            </a:pPr>
            <a:r>
              <a:rPr lang="de-DE" altLang="en-US" sz="1700" u="none" dirty="0">
                <a:solidFill>
                  <a:schemeClr val="bg1"/>
                </a:solidFill>
                <a:latin typeface="Calibri" panose="020F0502020204030204" pitchFamily="34" charset="0"/>
              </a:rPr>
              <a:t>A</a:t>
            </a:r>
            <a:r>
              <a:rPr lang="sk-SK" altLang="en-US" sz="1700" u="none" dirty="0" err="1">
                <a:solidFill>
                  <a:schemeClr val="bg1"/>
                </a:solidFill>
                <a:latin typeface="Calibri" panose="020F0502020204030204" pitchFamily="34" charset="0"/>
              </a:rPr>
              <a:t>ge</a:t>
            </a:r>
            <a:r>
              <a:rPr lang="de-DE" altLang="en-US" sz="1700" u="none" dirty="0">
                <a:solidFill>
                  <a:schemeClr val="bg1"/>
                </a:solidFill>
                <a:latin typeface="Calibri" panose="020F0502020204030204" pitchFamily="34" charset="0"/>
              </a:rPr>
              <a:t> 35+</a:t>
            </a:r>
          </a:p>
          <a:p>
            <a:pPr eaLnBrk="1" hangingPunct="1">
              <a:buFontTx/>
              <a:buChar char="•"/>
            </a:pPr>
            <a:r>
              <a:rPr lang="sk-SK" altLang="en-US" sz="1700" u="none" dirty="0">
                <a:solidFill>
                  <a:schemeClr val="bg1"/>
                </a:solidFill>
                <a:latin typeface="Calibri" panose="020F0502020204030204" pitchFamily="34" charset="0"/>
              </a:rPr>
              <a:t>More </a:t>
            </a:r>
            <a:r>
              <a:rPr lang="sk-SK" altLang="en-US" sz="1700" u="none" dirty="0" err="1">
                <a:solidFill>
                  <a:schemeClr val="bg1"/>
                </a:solidFill>
                <a:latin typeface="Calibri" panose="020F0502020204030204" pitchFamily="34" charset="0"/>
              </a:rPr>
              <a:t>than</a:t>
            </a:r>
            <a:r>
              <a:rPr lang="de-DE" altLang="en-US" sz="1700" u="none" dirty="0">
                <a:solidFill>
                  <a:schemeClr val="bg1"/>
                </a:solidFill>
                <a:latin typeface="Calibri" panose="020F0502020204030204" pitchFamily="34" charset="0"/>
              </a:rPr>
              <a:t> 46,9 Followers</a:t>
            </a:r>
          </a:p>
          <a:p>
            <a:pPr eaLnBrk="1" hangingPunct="1">
              <a:buFontTx/>
              <a:buChar char="•"/>
            </a:pPr>
            <a:r>
              <a:rPr lang="en-US" altLang="en-US" sz="1700" u="none" dirty="0">
                <a:solidFill>
                  <a:schemeClr val="bg1"/>
                </a:solidFill>
                <a:latin typeface="Calibri" panose="020F0502020204030204" pitchFamily="34" charset="0"/>
              </a:rPr>
              <a:t>collagen improved her hair strength and resulted in shiny skin</a:t>
            </a:r>
            <a:br>
              <a:rPr lang="sk-SK" altLang="en-US" sz="1700" u="none" dirty="0">
                <a:solidFill>
                  <a:schemeClr val="bg1"/>
                </a:solidFill>
                <a:latin typeface="Calibri" panose="020F0502020204030204" pitchFamily="34" charset="0"/>
              </a:rPr>
            </a:br>
            <a:r>
              <a:rPr lang="sk-SK" sz="1800" dirty="0">
                <a:hlinkClick r:id="rId3"/>
              </a:rPr>
              <a:t>https://www.instagram.com/pistejka/</a:t>
            </a:r>
            <a:endParaRPr lang="sk-SK" altLang="en-US" sz="1700" u="none" dirty="0">
              <a:solidFill>
                <a:schemeClr val="bg1"/>
              </a:solidFill>
              <a:latin typeface="Calibri" panose="020F0502020204030204" pitchFamily="34" charset="0"/>
            </a:endParaRPr>
          </a:p>
        </p:txBody>
      </p:sp>
      <p:pic>
        <p:nvPicPr>
          <p:cNvPr id="8" name="Obrázok 7"/>
          <p:cNvPicPr>
            <a:picLocks noChangeAspect="1"/>
          </p:cNvPicPr>
          <p:nvPr/>
        </p:nvPicPr>
        <p:blipFill rotWithShape="1">
          <a:blip r:embed="rId4" cstate="print">
            <a:extLst>
              <a:ext uri="{28A0092B-C50C-407E-A947-70E740481C1C}">
                <a14:useLocalDpi xmlns:a14="http://schemas.microsoft.com/office/drawing/2010/main" val="0"/>
              </a:ext>
            </a:extLst>
          </a:blip>
          <a:srcRect l="4349" r="6522"/>
          <a:stretch/>
        </p:blipFill>
        <p:spPr>
          <a:xfrm>
            <a:off x="611560" y="1493673"/>
            <a:ext cx="2952328" cy="4416491"/>
          </a:xfrm>
          <a:prstGeom prst="rect">
            <a:avLst/>
          </a:prstGeom>
        </p:spPr>
      </p:pic>
    </p:spTree>
    <p:extLst>
      <p:ext uri="{BB962C8B-B14F-4D97-AF65-F5344CB8AC3E}">
        <p14:creationId xmlns:p14="http://schemas.microsoft.com/office/powerpoint/2010/main" val="2360011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 descr="pozadie04">
            <a:extLst>
              <a:ext uri="{FF2B5EF4-FFF2-40B4-BE49-F238E27FC236}">
                <a16:creationId xmlns:a16="http://schemas.microsoft.com/office/drawing/2014/main" id="{A28FF51A-349B-425F-8A49-A6583CF99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30163"/>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Line 5">
            <a:extLst>
              <a:ext uri="{FF2B5EF4-FFF2-40B4-BE49-F238E27FC236}">
                <a16:creationId xmlns:a16="http://schemas.microsoft.com/office/drawing/2014/main" id="{E03F123C-6680-4455-8C6E-2082DCB00720}"/>
              </a:ext>
            </a:extLst>
          </p:cNvPr>
          <p:cNvSpPr>
            <a:spLocks noChangeShapeType="1"/>
          </p:cNvSpPr>
          <p:nvPr/>
        </p:nvSpPr>
        <p:spPr bwMode="auto">
          <a:xfrm>
            <a:off x="0" y="1171575"/>
            <a:ext cx="6300788"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7" name="Text Box 11">
            <a:extLst>
              <a:ext uri="{FF2B5EF4-FFF2-40B4-BE49-F238E27FC236}">
                <a16:creationId xmlns:a16="http://schemas.microsoft.com/office/drawing/2014/main" id="{34184F21-27A1-48BC-98F6-BCA39378DEAD}"/>
              </a:ext>
            </a:extLst>
          </p:cNvPr>
          <p:cNvSpPr txBox="1">
            <a:spLocks noChangeArrowheads="1"/>
          </p:cNvSpPr>
          <p:nvPr/>
        </p:nvSpPr>
        <p:spPr bwMode="auto">
          <a:xfrm>
            <a:off x="395536" y="504825"/>
            <a:ext cx="80648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sz="3200" b="1" u="none" dirty="0" err="1">
                <a:solidFill>
                  <a:srgbClr val="B6A86D"/>
                </a:solidFill>
                <a:latin typeface="Calibri" panose="020F0502020204030204" pitchFamily="34" charset="0"/>
              </a:rPr>
              <a:t>Examples</a:t>
            </a:r>
            <a:r>
              <a:rPr lang="sk-SK" altLang="en-US" sz="3200" b="1" u="none" dirty="0">
                <a:solidFill>
                  <a:srgbClr val="B6A86D"/>
                </a:solidFill>
                <a:latin typeface="Calibri" panose="020F0502020204030204" pitchFamily="34" charset="0"/>
              </a:rPr>
              <a:t> of </a:t>
            </a:r>
            <a:r>
              <a:rPr lang="sk-SK" altLang="en-US" sz="3200" b="1" u="none" dirty="0" err="1">
                <a:solidFill>
                  <a:srgbClr val="B6A86D"/>
                </a:solidFill>
                <a:latin typeface="Calibri" panose="020F0502020204030204" pitchFamily="34" charset="0"/>
              </a:rPr>
              <a:t>leaflets</a:t>
            </a:r>
            <a:endParaRPr lang="sk-SK" altLang="en-US" sz="3200" b="1" u="none" dirty="0">
              <a:solidFill>
                <a:srgbClr val="B6A86D"/>
              </a:solidFill>
              <a:latin typeface="Calibri" panose="020F0502020204030204" pitchFamily="34" charset="0"/>
            </a:endParaRPr>
          </a:p>
        </p:txBody>
      </p:sp>
      <p:pic>
        <p:nvPicPr>
          <p:cNvPr id="4" name="Obrázek 3" descr="Obsah obrázku stůl, oranžová, vsedě, jídlo&#10;&#10;Popis byl vytvořen automaticky">
            <a:extLst>
              <a:ext uri="{FF2B5EF4-FFF2-40B4-BE49-F238E27FC236}">
                <a16:creationId xmlns:a16="http://schemas.microsoft.com/office/drawing/2014/main" id="{796B1D97-03C3-4B44-8D4D-1F871B124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88" y="1435712"/>
            <a:ext cx="4499536" cy="3600391"/>
          </a:xfrm>
          <a:prstGeom prst="rect">
            <a:avLst/>
          </a:prstGeom>
        </p:spPr>
      </p:pic>
      <p:pic>
        <p:nvPicPr>
          <p:cNvPr id="6" name="Obrázek 5">
            <a:extLst>
              <a:ext uri="{FF2B5EF4-FFF2-40B4-BE49-F238E27FC236}">
                <a16:creationId xmlns:a16="http://schemas.microsoft.com/office/drawing/2014/main" id="{ADC42134-4F0F-46CE-9350-AA76EAD72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676" y="1435712"/>
            <a:ext cx="4285645" cy="4245269"/>
          </a:xfrm>
          <a:prstGeom prst="rect">
            <a:avLst/>
          </a:prstGeom>
        </p:spPr>
      </p:pic>
    </p:spTree>
    <p:extLst>
      <p:ext uri="{BB962C8B-B14F-4D97-AF65-F5344CB8AC3E}">
        <p14:creationId xmlns:p14="http://schemas.microsoft.com/office/powerpoint/2010/main" val="2882634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6767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Examples</a:t>
            </a:r>
            <a:r>
              <a:rPr lang="sk-SK" altLang="en-US" b="1" u="none" dirty="0">
                <a:solidFill>
                  <a:srgbClr val="B6A86D"/>
                </a:solidFill>
                <a:latin typeface="Calibri" panose="020F0502020204030204" pitchFamily="34" charset="0"/>
              </a:rPr>
              <a:t> of </a:t>
            </a:r>
            <a:r>
              <a:rPr lang="sk-SK" altLang="en-US" b="1" u="none" dirty="0" err="1">
                <a:solidFill>
                  <a:srgbClr val="B6A86D"/>
                </a:solidFill>
                <a:latin typeface="Calibri" panose="020F0502020204030204" pitchFamily="34" charset="0"/>
              </a:rPr>
              <a:t>leaflets</a:t>
            </a:r>
            <a:endParaRPr lang="sk-SK" altLang="en-US" b="1" u="none" dirty="0">
              <a:solidFill>
                <a:srgbClr val="B6A86D"/>
              </a:solidFill>
              <a:latin typeface="Calibri" panose="020F0502020204030204" pitchFamily="34" charset="0"/>
            </a:endParaRPr>
          </a:p>
          <a:p>
            <a:pPr eaLnBrk="1" hangingPunct="1"/>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eaLnBrk="1" hangingPunct="1">
              <a:buFontTx/>
              <a:buChar char="•"/>
            </a:pPr>
            <a:endParaRPr lang="sk-SK" altLang="en-US" sz="1700" u="none" dirty="0">
              <a:solidFill>
                <a:schemeClr val="bg1"/>
              </a:solidFill>
              <a:latin typeface="Calibri" panose="020F0502020204030204" pitchFamily="34" charset="0"/>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608" y="1532007"/>
            <a:ext cx="3858807" cy="4295282"/>
          </a:xfrm>
          <a:prstGeom prst="rect">
            <a:avLst/>
          </a:prstGeom>
        </p:spPr>
      </p:pic>
      <p:pic>
        <p:nvPicPr>
          <p:cNvPr id="2" name="Obrázo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239" y="1537808"/>
            <a:ext cx="2054328" cy="4289482"/>
          </a:xfrm>
          <a:prstGeom prst="rect">
            <a:avLst/>
          </a:prstGeom>
        </p:spPr>
      </p:pic>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621" y="1532007"/>
            <a:ext cx="2026403" cy="4295282"/>
          </a:xfrm>
          <a:prstGeom prst="rect">
            <a:avLst/>
          </a:prstGeom>
        </p:spPr>
      </p:pic>
    </p:spTree>
    <p:extLst>
      <p:ext uri="{BB962C8B-B14F-4D97-AF65-F5344CB8AC3E}">
        <p14:creationId xmlns:p14="http://schemas.microsoft.com/office/powerpoint/2010/main" val="2728833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pozadie04">
            <a:extLst>
              <a:ext uri="{FF2B5EF4-FFF2-40B4-BE49-F238E27FC236}">
                <a16:creationId xmlns:a16="http://schemas.microsoft.com/office/drawing/2014/main" id="{CD2ADBAA-1D7B-419E-867E-A55765553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9">
            <a:extLst>
              <a:ext uri="{FF2B5EF4-FFF2-40B4-BE49-F238E27FC236}">
                <a16:creationId xmlns:a16="http://schemas.microsoft.com/office/drawing/2014/main" id="{F79359D7-2021-4823-9F06-A0CB4926A4B5}"/>
              </a:ext>
            </a:extLst>
          </p:cNvPr>
          <p:cNvSpPr txBox="1">
            <a:spLocks noChangeArrowheads="1"/>
          </p:cNvSpPr>
          <p:nvPr/>
        </p:nvSpPr>
        <p:spPr bwMode="auto">
          <a:xfrm>
            <a:off x="899592" y="739775"/>
            <a:ext cx="7632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cs-CZ" altLang="en-US" b="1" u="none" dirty="0">
                <a:solidFill>
                  <a:srgbClr val="B6A86D"/>
                </a:solidFill>
                <a:latin typeface="Calibri" panose="020F0502020204030204" pitchFamily="34" charset="0"/>
              </a:rPr>
              <a:t>Instagram-</a:t>
            </a:r>
            <a:r>
              <a:rPr lang="de-DE" altLang="en-US" b="1" u="none" dirty="0">
                <a:solidFill>
                  <a:srgbClr val="B6A86D"/>
                </a:solidFill>
                <a:latin typeface="Calibri" panose="020F0502020204030204" pitchFamily="34" charset="0"/>
              </a:rPr>
              <a:t>Testimonials</a:t>
            </a:r>
            <a:endParaRPr lang="sk-SK" altLang="en-US" b="1" u="none" dirty="0">
              <a:solidFill>
                <a:srgbClr val="B6A86D"/>
              </a:solidFill>
              <a:latin typeface="Calibri" panose="020F0502020204030204" pitchFamily="34" charset="0"/>
            </a:endParaRPr>
          </a:p>
        </p:txBody>
      </p:sp>
      <p:sp>
        <p:nvSpPr>
          <p:cNvPr id="23555" name="Line 10">
            <a:extLst>
              <a:ext uri="{FF2B5EF4-FFF2-40B4-BE49-F238E27FC236}">
                <a16:creationId xmlns:a16="http://schemas.microsoft.com/office/drawing/2014/main" id="{F7D0077F-00D6-401F-82EA-310C6537AA3F}"/>
              </a:ext>
            </a:extLst>
          </p:cNvPr>
          <p:cNvSpPr>
            <a:spLocks noChangeShapeType="1"/>
          </p:cNvSpPr>
          <p:nvPr/>
        </p:nvSpPr>
        <p:spPr bwMode="auto">
          <a:xfrm>
            <a:off x="0" y="11969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484784"/>
            <a:ext cx="2444067" cy="4464050"/>
          </a:xfrm>
          <a:prstGeom prst="rect">
            <a:avLst/>
          </a:prstGeom>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484784"/>
            <a:ext cx="2438488" cy="44640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pozadie05">
            <a:extLst>
              <a:ext uri="{FF2B5EF4-FFF2-40B4-BE49-F238E27FC236}">
                <a16:creationId xmlns:a16="http://schemas.microsoft.com/office/drawing/2014/main" id="{983D9BAF-F312-444F-94C8-6DA16947D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5">
            <a:extLst>
              <a:ext uri="{FF2B5EF4-FFF2-40B4-BE49-F238E27FC236}">
                <a16:creationId xmlns:a16="http://schemas.microsoft.com/office/drawing/2014/main" id="{70ED2607-40FA-4209-A007-0FF4E414AA0C}"/>
              </a:ext>
            </a:extLst>
          </p:cNvPr>
          <p:cNvSpPr txBox="1">
            <a:spLocks noChangeArrowheads="1"/>
          </p:cNvSpPr>
          <p:nvPr/>
        </p:nvSpPr>
        <p:spPr bwMode="auto">
          <a:xfrm>
            <a:off x="1258888" y="404813"/>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Examples</a:t>
            </a:r>
            <a:r>
              <a:rPr lang="sk-SK" altLang="en-US" b="1" u="none" dirty="0">
                <a:solidFill>
                  <a:srgbClr val="B6A86D"/>
                </a:solidFill>
                <a:latin typeface="Calibri" panose="020F0502020204030204" pitchFamily="34" charset="0"/>
              </a:rPr>
              <a:t> of </a:t>
            </a:r>
            <a:r>
              <a:rPr lang="sk-SK" altLang="en-US" b="1" u="none" dirty="0" err="1">
                <a:solidFill>
                  <a:srgbClr val="B6A86D"/>
                </a:solidFill>
                <a:latin typeface="Calibri" panose="020F0502020204030204" pitchFamily="34" charset="0"/>
              </a:rPr>
              <a:t>gifts</a:t>
            </a:r>
            <a:endParaRPr lang="sk-SK" altLang="en-US" sz="1800" dirty="0"/>
          </a:p>
        </p:txBody>
      </p:sp>
      <p:sp>
        <p:nvSpPr>
          <p:cNvPr id="27651" name="Line 6">
            <a:extLst>
              <a:ext uri="{FF2B5EF4-FFF2-40B4-BE49-F238E27FC236}">
                <a16:creationId xmlns:a16="http://schemas.microsoft.com/office/drawing/2014/main" id="{B44077BB-6D59-42CD-AC81-6AC6246F99AF}"/>
              </a:ext>
            </a:extLst>
          </p:cNvPr>
          <p:cNvSpPr>
            <a:spLocks noChangeShapeType="1"/>
          </p:cNvSpPr>
          <p:nvPr/>
        </p:nvSpPr>
        <p:spPr bwMode="auto">
          <a:xfrm>
            <a:off x="323850" y="836613"/>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7652" name="Picture 11" descr="11 Pero">
            <a:extLst>
              <a:ext uri="{FF2B5EF4-FFF2-40B4-BE49-F238E27FC236}">
                <a16:creationId xmlns:a16="http://schemas.microsoft.com/office/drawing/2014/main" id="{F5584094-B538-405B-9C96-911DA34B4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933825"/>
            <a:ext cx="1093788"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brázok 3">
            <a:extLst>
              <a:ext uri="{FF2B5EF4-FFF2-40B4-BE49-F238E27FC236}">
                <a16:creationId xmlns:a16="http://schemas.microsoft.com/office/drawing/2014/main" id="{99BD45C5-F90C-47C2-9842-3C809F1CF5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484313"/>
            <a:ext cx="231140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logo Helissa">
            <a:extLst>
              <a:ext uri="{FF2B5EF4-FFF2-40B4-BE49-F238E27FC236}">
                <a16:creationId xmlns:a16="http://schemas.microsoft.com/office/drawing/2014/main" id="{0BF12EC6-A99D-4AE5-8B2A-EECB01B570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7625" y="5805488"/>
            <a:ext cx="10810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Obrázok 2">
            <a:extLst>
              <a:ext uri="{FF2B5EF4-FFF2-40B4-BE49-F238E27FC236}">
                <a16:creationId xmlns:a16="http://schemas.microsoft.com/office/drawing/2014/main" id="{18025CB6-0983-46EE-B2BC-D4795514D81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284538"/>
            <a:ext cx="216852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2" descr="11 Kópia – helissa uterak3">
            <a:extLst>
              <a:ext uri="{FF2B5EF4-FFF2-40B4-BE49-F238E27FC236}">
                <a16:creationId xmlns:a16="http://schemas.microsoft.com/office/drawing/2014/main" id="{332ACBC3-A4AB-4312-B83C-8B049C4E61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500438"/>
            <a:ext cx="277018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11 Kópia - helissa blok">
            <a:extLst>
              <a:ext uri="{FF2B5EF4-FFF2-40B4-BE49-F238E27FC236}">
                <a16:creationId xmlns:a16="http://schemas.microsoft.com/office/drawing/2014/main" id="{CCFC259F-6D3F-41E9-8907-2C692C64F9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66068">
            <a:off x="1063625" y="1166813"/>
            <a:ext cx="18637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Obrázok 1">
            <a:extLst>
              <a:ext uri="{FF2B5EF4-FFF2-40B4-BE49-F238E27FC236}">
                <a16:creationId xmlns:a16="http://schemas.microsoft.com/office/drawing/2014/main" id="{00440430-3052-46EA-8A34-F67DAE8F4EC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95963" y="1484313"/>
            <a:ext cx="250507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8" descr="pozadie05">
            <a:extLst>
              <a:ext uri="{FF2B5EF4-FFF2-40B4-BE49-F238E27FC236}">
                <a16:creationId xmlns:a16="http://schemas.microsoft.com/office/drawing/2014/main" id="{821A1F7B-3638-4AD1-ACA6-E95424902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4">
            <a:extLst>
              <a:ext uri="{FF2B5EF4-FFF2-40B4-BE49-F238E27FC236}">
                <a16:creationId xmlns:a16="http://schemas.microsoft.com/office/drawing/2014/main" id="{7E51F861-3928-4C0C-99E7-2CA96AE0D52D}"/>
              </a:ext>
            </a:extLst>
          </p:cNvPr>
          <p:cNvSpPr txBox="1">
            <a:spLocks noChangeArrowheads="1"/>
          </p:cNvSpPr>
          <p:nvPr/>
        </p:nvSpPr>
        <p:spPr bwMode="auto">
          <a:xfrm>
            <a:off x="1258888" y="404813"/>
            <a:ext cx="6767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AT" altLang="en-US" b="1" u="none" dirty="0">
                <a:solidFill>
                  <a:srgbClr val="B6A86D"/>
                </a:solidFill>
                <a:latin typeface="Calibri" panose="020F0502020204030204" pitchFamily="34" charset="0"/>
              </a:rPr>
              <a:t>P</a:t>
            </a:r>
            <a:r>
              <a:rPr lang="sk-SK" altLang="en-US" b="1" u="none" dirty="0" err="1">
                <a:solidFill>
                  <a:srgbClr val="B6A86D"/>
                </a:solidFill>
                <a:latin typeface="Calibri" panose="020F0502020204030204" pitchFamily="34" charset="0"/>
              </a:rPr>
              <a:t>resentations</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for</a:t>
            </a:r>
            <a:r>
              <a:rPr lang="sk-SK" altLang="en-US" b="1" u="none" dirty="0">
                <a:solidFill>
                  <a:srgbClr val="B6A86D"/>
                </a:solidFill>
                <a:latin typeface="Calibri" panose="020F0502020204030204" pitchFamily="34" charset="0"/>
              </a:rPr>
              <a:t> </a:t>
            </a:r>
            <a:r>
              <a:rPr lang="de-AT" altLang="en-US" b="1" u="none" dirty="0">
                <a:solidFill>
                  <a:srgbClr val="B6A86D"/>
                </a:solidFill>
                <a:latin typeface="Calibri" panose="020F0502020204030204" pitchFamily="34" charset="0"/>
              </a:rPr>
              <a:t>Events</a:t>
            </a:r>
            <a:endParaRPr lang="sk-SK" altLang="en-US" sz="1800" dirty="0"/>
          </a:p>
        </p:txBody>
      </p:sp>
      <p:sp>
        <p:nvSpPr>
          <p:cNvPr id="28675" name="Line 5">
            <a:extLst>
              <a:ext uri="{FF2B5EF4-FFF2-40B4-BE49-F238E27FC236}">
                <a16:creationId xmlns:a16="http://schemas.microsoft.com/office/drawing/2014/main" id="{B714E3EC-DE90-4746-BA6C-ACCA3A30B5C3}"/>
              </a:ext>
            </a:extLst>
          </p:cNvPr>
          <p:cNvSpPr>
            <a:spLocks noChangeShapeType="1"/>
          </p:cNvSpPr>
          <p:nvPr/>
        </p:nvSpPr>
        <p:spPr bwMode="auto">
          <a:xfrm>
            <a:off x="323850" y="836613"/>
            <a:ext cx="5543550"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77" name="Picture 13" descr="11 Stolik">
            <a:extLst>
              <a:ext uri="{FF2B5EF4-FFF2-40B4-BE49-F238E27FC236}">
                <a16:creationId xmlns:a16="http://schemas.microsoft.com/office/drawing/2014/main" id="{439762D5-BAF8-4DB9-93CA-A5B99AC0F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144588"/>
            <a:ext cx="272097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11 Rollups">
            <a:extLst>
              <a:ext uri="{FF2B5EF4-FFF2-40B4-BE49-F238E27FC236}">
                <a16:creationId xmlns:a16="http://schemas.microsoft.com/office/drawing/2014/main" id="{1FA03D18-E739-475E-B11B-14B495770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96975"/>
            <a:ext cx="6121400" cy="4356100"/>
          </a:xfrm>
          <a:prstGeom prst="rect">
            <a:avLst/>
          </a:prstGeom>
          <a:noFill/>
          <a:ln w="9525">
            <a:solidFill>
              <a:srgbClr val="B6A86D"/>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8" descr="pozadie04">
            <a:extLst>
              <a:ext uri="{FF2B5EF4-FFF2-40B4-BE49-F238E27FC236}">
                <a16:creationId xmlns:a16="http://schemas.microsoft.com/office/drawing/2014/main" id="{F88A7214-04C7-4927-B398-0FC9BBC20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7">
            <a:extLst>
              <a:ext uri="{FF2B5EF4-FFF2-40B4-BE49-F238E27FC236}">
                <a16:creationId xmlns:a16="http://schemas.microsoft.com/office/drawing/2014/main" id="{48EE33AF-D3CF-4295-B9B0-2E24ED733881}"/>
              </a:ext>
            </a:extLst>
          </p:cNvPr>
          <p:cNvSpPr txBox="1">
            <a:spLocks noChangeArrowheads="1"/>
          </p:cNvSpPr>
          <p:nvPr/>
        </p:nvSpPr>
        <p:spPr bwMode="auto">
          <a:xfrm>
            <a:off x="1258888" y="739775"/>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Contacts</a:t>
            </a:r>
            <a:endParaRPr lang="sk-SK" altLang="en-US" sz="1800" dirty="0"/>
          </a:p>
        </p:txBody>
      </p:sp>
      <p:sp>
        <p:nvSpPr>
          <p:cNvPr id="30723" name="Line 8">
            <a:extLst>
              <a:ext uri="{FF2B5EF4-FFF2-40B4-BE49-F238E27FC236}">
                <a16:creationId xmlns:a16="http://schemas.microsoft.com/office/drawing/2014/main" id="{A0A8926F-AADF-4E72-8FB6-E8B2AD531F03}"/>
              </a:ext>
            </a:extLst>
          </p:cNvPr>
          <p:cNvSpPr>
            <a:spLocks noChangeShapeType="1"/>
          </p:cNvSpPr>
          <p:nvPr/>
        </p:nvSpPr>
        <p:spPr bwMode="auto">
          <a:xfrm>
            <a:off x="0" y="11969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Text Box 15">
            <a:extLst>
              <a:ext uri="{FF2B5EF4-FFF2-40B4-BE49-F238E27FC236}">
                <a16:creationId xmlns:a16="http://schemas.microsoft.com/office/drawing/2014/main" id="{72DCD4EC-826D-428B-A8D8-AE3C3724FADE}"/>
              </a:ext>
            </a:extLst>
          </p:cNvPr>
          <p:cNvSpPr txBox="1">
            <a:spLocks noChangeArrowheads="1"/>
          </p:cNvSpPr>
          <p:nvPr/>
        </p:nvSpPr>
        <p:spPr bwMode="auto">
          <a:xfrm>
            <a:off x="1258888" y="1557338"/>
            <a:ext cx="391182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sz="2000" u="none" dirty="0">
                <a:solidFill>
                  <a:schemeClr val="bg1"/>
                </a:solidFill>
                <a:latin typeface="Calibri" panose="020F0502020204030204" pitchFamily="34" charset="0"/>
              </a:rPr>
              <a:t>INCA </a:t>
            </a:r>
            <a:r>
              <a:rPr lang="sk-SK" altLang="en-US" sz="2000" u="none" dirty="0" err="1">
                <a:solidFill>
                  <a:schemeClr val="bg1"/>
                </a:solidFill>
                <a:latin typeface="Calibri" panose="020F0502020204030204" pitchFamily="34" charset="0"/>
              </a:rPr>
              <a:t>Collagen</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s.r.o</a:t>
            </a:r>
            <a:r>
              <a:rPr lang="sk-SK" altLang="en-US" sz="2000" u="none" dirty="0">
                <a:solidFill>
                  <a:schemeClr val="bg1"/>
                </a:solidFill>
                <a:latin typeface="Calibri" panose="020F0502020204030204" pitchFamily="34" charset="0"/>
              </a:rPr>
              <a:t>.</a:t>
            </a:r>
          </a:p>
          <a:p>
            <a:pPr eaLnBrk="1" hangingPunct="1"/>
            <a:r>
              <a:rPr lang="sk-SK" altLang="en-US" sz="2000" u="none" dirty="0">
                <a:solidFill>
                  <a:schemeClr val="bg1"/>
                </a:solidFill>
                <a:latin typeface="Calibri" panose="020F0502020204030204" pitchFamily="34" charset="0"/>
              </a:rPr>
              <a:t>Zborovská 906/11</a:t>
            </a:r>
          </a:p>
          <a:p>
            <a:pPr eaLnBrk="1" hangingPunct="1"/>
            <a:r>
              <a:rPr lang="sk-SK" altLang="en-US" sz="2000" u="none" dirty="0">
                <a:solidFill>
                  <a:schemeClr val="bg1"/>
                </a:solidFill>
                <a:latin typeface="Calibri" panose="020F0502020204030204" pitchFamily="34" charset="0"/>
              </a:rPr>
              <a:t>Brno</a:t>
            </a:r>
          </a:p>
          <a:p>
            <a:pPr eaLnBrk="1" hangingPunct="1"/>
            <a:r>
              <a:rPr lang="sk-SK" altLang="en-US" sz="2000" u="none" dirty="0" err="1">
                <a:solidFill>
                  <a:schemeClr val="bg1"/>
                </a:solidFill>
                <a:latin typeface="Calibri" panose="020F0502020204030204" pitchFamily="34" charset="0"/>
              </a:rPr>
              <a:t>Czech</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republic</a:t>
            </a:r>
            <a:endParaRPr lang="sk-SK" altLang="en-US" sz="2000" u="none" dirty="0">
              <a:solidFill>
                <a:schemeClr val="bg1"/>
              </a:solidFill>
              <a:latin typeface="Calibri" panose="020F0502020204030204" pitchFamily="34" charset="0"/>
            </a:endParaRPr>
          </a:p>
          <a:p>
            <a:pPr eaLnBrk="1" hangingPunct="1"/>
            <a:endParaRPr lang="sk-SK" altLang="en-US" sz="2000" u="none" dirty="0">
              <a:solidFill>
                <a:schemeClr val="bg1"/>
              </a:solidFill>
              <a:latin typeface="Calibri" panose="020F0502020204030204" pitchFamily="34" charset="0"/>
            </a:endParaRPr>
          </a:p>
          <a:p>
            <a:pPr eaLnBrk="1" hangingPunct="1"/>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hlinkClick r:id="rId3"/>
              </a:rPr>
              <a:t>www.helissacollagen.com</a:t>
            </a:r>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hlinkClick r:id="rId4"/>
              </a:rPr>
              <a:t>info@incacollagen.eu</a:t>
            </a:r>
            <a:r>
              <a:rPr lang="sk-SK" altLang="en-US" sz="2000" u="none" dirty="0">
                <a:solidFill>
                  <a:schemeClr val="bg1"/>
                </a:solidFill>
                <a:latin typeface="Calibri" panose="020F0502020204030204" pitchFamily="34" charset="0"/>
              </a:rPr>
              <a:t> </a:t>
            </a:r>
            <a:br>
              <a:rPr lang="sk-SK" altLang="en-US" sz="2000" u="none" dirty="0">
                <a:solidFill>
                  <a:schemeClr val="bg1"/>
                </a:solidFill>
                <a:latin typeface="Calibri" panose="020F0502020204030204" pitchFamily="34" charset="0"/>
              </a:rPr>
            </a:br>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rPr>
              <a:t>IG: </a:t>
            </a:r>
            <a:r>
              <a:rPr lang="sk-SK" altLang="en-US" sz="2000" u="none" dirty="0" err="1">
                <a:solidFill>
                  <a:schemeClr val="bg1"/>
                </a:solidFill>
                <a:latin typeface="Calibri" panose="020F0502020204030204" pitchFamily="34" charset="0"/>
                <a:hlinkClick r:id="rId5"/>
              </a:rPr>
              <a:t>helissa_collagen_official</a:t>
            </a:r>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rPr>
              <a:t>FB: </a:t>
            </a:r>
            <a:r>
              <a:rPr lang="sk-SK" altLang="en-US" sz="2000" u="none" dirty="0" err="1">
                <a:solidFill>
                  <a:schemeClr val="bg1"/>
                </a:solidFill>
                <a:latin typeface="Calibri" panose="020F0502020204030204" pitchFamily="34" charset="0"/>
                <a:hlinkClick r:id="rId6"/>
              </a:rPr>
              <a:t>helissa_collagen_official</a:t>
            </a:r>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rPr>
              <a:t>YT: </a:t>
            </a:r>
            <a:r>
              <a:rPr lang="sk-SK" altLang="en-US" sz="2000" u="none" dirty="0" err="1">
                <a:solidFill>
                  <a:schemeClr val="bg1"/>
                </a:solidFill>
                <a:latin typeface="Calibri" panose="020F0502020204030204" pitchFamily="34" charset="0"/>
                <a:hlinkClick r:id="rId7"/>
              </a:rPr>
              <a:t>Helissa</a:t>
            </a:r>
            <a:r>
              <a:rPr lang="sk-SK" altLang="en-US" sz="2000" u="none" dirty="0">
                <a:solidFill>
                  <a:schemeClr val="bg1"/>
                </a:solidFill>
                <a:latin typeface="Calibri" panose="020F0502020204030204" pitchFamily="34" charset="0"/>
                <a:hlinkClick r:id="rId7"/>
              </a:rPr>
              <a:t> </a:t>
            </a:r>
            <a:r>
              <a:rPr lang="sk-SK" altLang="en-US" sz="2000" u="none" dirty="0" err="1">
                <a:solidFill>
                  <a:schemeClr val="bg1"/>
                </a:solidFill>
                <a:latin typeface="Calibri" panose="020F0502020204030204" pitchFamily="34" charset="0"/>
                <a:hlinkClick r:id="rId7"/>
              </a:rPr>
              <a:t>Collagen</a:t>
            </a:r>
            <a:endParaRPr lang="sk-SK" altLang="en-US" sz="2000" u="none" dirty="0">
              <a:solidFill>
                <a:schemeClr val="bg1"/>
              </a:solidFill>
              <a:latin typeface="Calibri" panose="020F0502020204030204" pitchFamily="34" charset="0"/>
            </a:endParaRPr>
          </a:p>
          <a:p>
            <a:pPr eaLnBrk="1" hangingPunct="1"/>
            <a:endParaRPr lang="sk-SK" altLang="en-US" sz="1600" b="1" u="none" dirty="0">
              <a:solidFill>
                <a:srgbClr val="B6A86D"/>
              </a:solidFill>
              <a:latin typeface="Calibri" panose="020F0502020204030204" pitchFamily="34" charset="0"/>
            </a:endParaRPr>
          </a:p>
          <a:p>
            <a:pPr eaLnBrk="1" hangingPunct="1"/>
            <a:endParaRPr lang="sk-SK" altLang="en-US" sz="1600" u="none" dirty="0">
              <a:solidFill>
                <a:schemeClr val="bg1"/>
              </a:solidFill>
              <a:latin typeface="Calibri" panose="020F0502020204030204" pitchFamily="34" charset="0"/>
            </a:endParaRPr>
          </a:p>
          <a:p>
            <a:pPr eaLnBrk="1" hangingPunct="1">
              <a:spcBef>
                <a:spcPct val="50000"/>
              </a:spcBef>
            </a:pPr>
            <a:r>
              <a:rPr lang="sk-SK" altLang="en-US" sz="1600" dirty="0">
                <a:latin typeface="Calibri" panose="020F0502020204030204" pitchFamily="34" charset="0"/>
              </a:rPr>
              <a:t> </a:t>
            </a:r>
          </a:p>
        </p:txBody>
      </p:sp>
      <p:pic>
        <p:nvPicPr>
          <p:cNvPr id="2" name="Obrázok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2040" y="1360972"/>
            <a:ext cx="3488801" cy="37890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899592" y="350505"/>
            <a:ext cx="655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Beyond</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the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history</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899592" y="1340768"/>
            <a:ext cx="705678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 is a Czech product based on quality and purity oft he raw material. As it is a premium collagen, strict inspections are part of its processing and selection. Not only customers, but also experts as physicians and pharmacist recommend it due to its purity, certified bio-activity and proved effects.</a:t>
            </a: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a:p>
            <a:pPr marL="0" indent="0" eaLnBrk="1" hangingPunct="1"/>
            <a:r>
              <a:rPr lang="en-US" altLang="en-US" sz="2000" u="none" dirty="0">
                <a:solidFill>
                  <a:schemeClr val="bg1"/>
                </a:solidFill>
                <a:latin typeface="Calibri" panose="020F0502020204030204" pitchFamily="34" charset="0"/>
              </a:rPr>
              <a:t>Since 2015, when it was introduced to the marketplace as one of the first </a:t>
            </a:r>
            <a:r>
              <a:rPr lang="en-US" altLang="en-US" sz="2000" u="none" dirty="0" err="1">
                <a:solidFill>
                  <a:schemeClr val="bg1"/>
                </a:solidFill>
                <a:latin typeface="Calibri" panose="020F0502020204030204" pitchFamily="34" charset="0"/>
              </a:rPr>
              <a:t>hydrolysed</a:t>
            </a:r>
            <a:r>
              <a:rPr lang="en-US" altLang="en-US" sz="2000" u="none" dirty="0">
                <a:solidFill>
                  <a:schemeClr val="bg1"/>
                </a:solidFill>
                <a:latin typeface="Calibri" panose="020F0502020204030204" pitchFamily="34" charset="0"/>
              </a:rPr>
              <a:t> collagens, it won </a:t>
            </a:r>
            <a:r>
              <a:rPr lang="en-US" altLang="en-US" sz="2000" u="none" dirty="0" err="1">
                <a:solidFill>
                  <a:schemeClr val="bg1"/>
                </a:solidFill>
                <a:latin typeface="Calibri" panose="020F0502020204030204" pitchFamily="34" charset="0"/>
              </a:rPr>
              <a:t>favour</a:t>
            </a:r>
            <a:r>
              <a:rPr lang="en-US" altLang="en-US" sz="2000" u="none" dirty="0">
                <a:solidFill>
                  <a:schemeClr val="bg1"/>
                </a:solidFill>
                <a:latin typeface="Calibri" panose="020F0502020204030204" pitchFamily="34" charset="0"/>
              </a:rPr>
              <a:t> with customers together with their trust. At present, the product helped more than 100.000 customers and it continues to win trust for a new product, a collagen preparation for animals, called </a:t>
            </a:r>
            <a:r>
              <a:rPr lang="en-US" altLang="en-US" sz="2000" u="none" dirty="0" err="1">
                <a:solidFill>
                  <a:schemeClr val="bg1"/>
                </a:solidFill>
                <a:latin typeface="Calibri" panose="020F0502020204030204" pitchFamily="34" charset="0"/>
              </a:rPr>
              <a:t>Incapet</a:t>
            </a:r>
            <a:r>
              <a:rPr lang="en-US" altLang="en-US" sz="2000" u="none" dirty="0">
                <a:solidFill>
                  <a:schemeClr val="bg1"/>
                </a:solidFill>
                <a:latin typeface="Calibri" panose="020F0502020204030204" pitchFamily="34" charset="0"/>
              </a:rPr>
              <a:t> Collagen.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539552" y="350505"/>
            <a:ext cx="6911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Tested</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quality</a:t>
            </a:r>
            <a:r>
              <a:rPr lang="sk-SK" altLang="en-US" b="1" u="none" dirty="0">
                <a:solidFill>
                  <a:srgbClr val="B6A86D"/>
                </a:solidFill>
                <a:latin typeface="Calibri" panose="020F0502020204030204" pitchFamily="34" charset="0"/>
              </a:rPr>
              <a:t> </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Obrázek 2" descr="Obsah obrázku exteriér, podepsat, míč, vsedě&#10;&#10;Popis byl vytvořen automaticky">
            <a:extLst>
              <a:ext uri="{FF2B5EF4-FFF2-40B4-BE49-F238E27FC236}">
                <a16:creationId xmlns:a16="http://schemas.microsoft.com/office/drawing/2014/main" id="{B3128955-5C41-47A9-ABB2-61391151A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87066"/>
            <a:ext cx="1445717" cy="1524950"/>
          </a:xfrm>
          <a:prstGeom prst="rect">
            <a:avLst/>
          </a:prstGeom>
        </p:spPr>
      </p:pic>
      <p:sp>
        <p:nvSpPr>
          <p:cNvPr id="8" name="Obdélník 7">
            <a:extLst>
              <a:ext uri="{FF2B5EF4-FFF2-40B4-BE49-F238E27FC236}">
                <a16:creationId xmlns:a16="http://schemas.microsoft.com/office/drawing/2014/main" id="{6246D417-2CDC-44AD-B60F-858302CD4A6D}"/>
              </a:ext>
            </a:extLst>
          </p:cNvPr>
          <p:cNvSpPr/>
          <p:nvPr/>
        </p:nvSpPr>
        <p:spPr>
          <a:xfrm>
            <a:off x="539552" y="1268760"/>
            <a:ext cx="5112568" cy="2585323"/>
          </a:xfrm>
          <a:prstGeom prst="rect">
            <a:avLst/>
          </a:prstGeom>
        </p:spPr>
        <p:txBody>
          <a:bodyPr wrap="square">
            <a:spAutoFit/>
          </a:bodyPr>
          <a:lstStyle/>
          <a:p>
            <a:pPr marL="0" indent="0" eaLnBrk="1" hangingPunct="1"/>
            <a:r>
              <a:rPr lang="en-US" altLang="en-US" u="none" dirty="0">
                <a:solidFill>
                  <a:schemeClr val="bg1"/>
                </a:solidFill>
                <a:latin typeface="Calibri" panose="020F0502020204030204" pitchFamily="34" charset="0"/>
              </a:rPr>
              <a:t>The company has received several certificates of product purity and quality and repeatedly defended them. They include the bio-activity certificate confirming purity and effect of collagen and its "live" molecule. Simultaneously, the product was awarded the mark "Made in the Czech Republic" by a company supporting domestic producers. It confirmed that </a:t>
            </a:r>
            <a:r>
              <a:rPr lang="en-US" altLang="en-US" u="none" dirty="0" err="1">
                <a:solidFill>
                  <a:schemeClr val="bg1"/>
                </a:solidFill>
                <a:latin typeface="Calibri" panose="020F0502020204030204" pitchFamily="34" charset="0"/>
              </a:rPr>
              <a:t>Incapet</a:t>
            </a:r>
            <a:r>
              <a:rPr lang="en-US" altLang="en-US" u="none" dirty="0">
                <a:solidFill>
                  <a:schemeClr val="bg1"/>
                </a:solidFill>
                <a:latin typeface="Calibri" panose="020F0502020204030204" pitchFamily="34" charset="0"/>
              </a:rPr>
              <a:t> Collagen was tested in humans.</a:t>
            </a:r>
            <a:endParaRPr lang="sk-SK" altLang="en-US" u="none" dirty="0">
              <a:solidFill>
                <a:schemeClr val="bg1"/>
              </a:solidFill>
              <a:latin typeface="Calibri" panose="020F0502020204030204" pitchFamily="34" charset="0"/>
            </a:endParaRPr>
          </a:p>
        </p:txBody>
      </p:sp>
      <p:pic>
        <p:nvPicPr>
          <p:cNvPr id="10" name="Obrázek 9" descr="Obsah obrázku exteriér, podepsat, tyč, lidé&#10;&#10;Popis byl vytvořen automaticky">
            <a:extLst>
              <a:ext uri="{FF2B5EF4-FFF2-40B4-BE49-F238E27FC236}">
                <a16:creationId xmlns:a16="http://schemas.microsoft.com/office/drawing/2014/main" id="{77B0A4C2-72AD-4B0C-AD57-830E18FD4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4316142"/>
            <a:ext cx="1574304" cy="1574304"/>
          </a:xfrm>
          <a:prstGeom prst="rect">
            <a:avLst/>
          </a:prstGeom>
        </p:spPr>
      </p:pic>
      <p:pic>
        <p:nvPicPr>
          <p:cNvPr id="12" name="Obrázek 11" descr="Obsah obrázku podepsat, exteriér, fotka, vsedě&#10;&#10;Popis byl vytvořen automaticky">
            <a:extLst>
              <a:ext uri="{FF2B5EF4-FFF2-40B4-BE49-F238E27FC236}">
                <a16:creationId xmlns:a16="http://schemas.microsoft.com/office/drawing/2014/main" id="{07304494-CE74-40DA-957A-41EF92721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0507" y="4316142"/>
            <a:ext cx="1574304" cy="1574304"/>
          </a:xfrm>
          <a:prstGeom prst="rect">
            <a:avLst/>
          </a:prstGeom>
        </p:spPr>
      </p:pic>
      <p:pic>
        <p:nvPicPr>
          <p:cNvPr id="14" name="Obrázek 13" descr="Obsah obrázku osoba, oblečení, žena, stojící&#10;&#10;Popis byl vytvořen automaticky">
            <a:extLst>
              <a:ext uri="{FF2B5EF4-FFF2-40B4-BE49-F238E27FC236}">
                <a16:creationId xmlns:a16="http://schemas.microsoft.com/office/drawing/2014/main" id="{B6D45876-70DE-407E-94BE-AEEDFA348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587" y="1124744"/>
            <a:ext cx="2901672" cy="4352508"/>
          </a:xfrm>
          <a:prstGeom prst="rect">
            <a:avLst/>
          </a:prstGeom>
        </p:spPr>
      </p:pic>
    </p:spTree>
    <p:extLst>
      <p:ext uri="{BB962C8B-B14F-4D97-AF65-F5344CB8AC3E}">
        <p14:creationId xmlns:p14="http://schemas.microsoft.com/office/powerpoint/2010/main" val="272399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734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en-US" altLang="en-US" b="1" u="none" dirty="0">
                <a:solidFill>
                  <a:srgbClr val="B6A86D"/>
                </a:solidFill>
                <a:latin typeface="Calibri" panose="020F0502020204030204" pitchFamily="34" charset="0"/>
              </a:rPr>
              <a:t>Arguments of advantages - why </a:t>
            </a:r>
            <a:r>
              <a:rPr lang="en-US" altLang="en-US" b="1" u="none" dirty="0" err="1">
                <a:solidFill>
                  <a:srgbClr val="B6A86D"/>
                </a:solidFill>
                <a:latin typeface="Calibri" panose="020F0502020204030204" pitchFamily="34" charset="0"/>
              </a:rPr>
              <a:t>Helissa</a:t>
            </a:r>
            <a:r>
              <a:rPr lang="en-US" altLang="en-US" b="1" u="none" dirty="0">
                <a:solidFill>
                  <a:srgbClr val="B6A86D"/>
                </a:solidFill>
                <a:latin typeface="Calibri" panose="020F0502020204030204" pitchFamily="34" charset="0"/>
              </a:rPr>
              <a:t> Collagen?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4211960" y="1532007"/>
            <a:ext cx="4104456"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marL="0" indent="0" eaLnBrk="1" hangingPunct="1"/>
            <a:r>
              <a:rPr lang="en-US" altLang="en-US" sz="1700" u="none" dirty="0" err="1">
                <a:solidFill>
                  <a:schemeClr val="bg1"/>
                </a:solidFill>
                <a:latin typeface="Calibri" panose="020F0502020204030204" pitchFamily="34" charset="0"/>
              </a:rPr>
              <a:t>Helissa</a:t>
            </a:r>
            <a:r>
              <a:rPr lang="en-US" altLang="en-US" sz="1700" u="none" dirty="0">
                <a:solidFill>
                  <a:schemeClr val="bg1"/>
                </a:solidFill>
                <a:latin typeface="Calibri" panose="020F0502020204030204" pitchFamily="34" charset="0"/>
              </a:rPr>
              <a:t> Collagen was awarded the certificate by an anti-doping laboratory confirming its absolute safety and soundness for use by sports(wo)men. This laboratory is widely respected as an authority in the aspects of doping control at Olympic Games. This certificate means that even top sports(wo)men do not need to doubt its acceptability when taking it. It confirms that </a:t>
            </a:r>
            <a:r>
              <a:rPr lang="en-US" altLang="en-US" sz="1700" u="none" dirty="0" err="1">
                <a:solidFill>
                  <a:schemeClr val="bg1"/>
                </a:solidFill>
                <a:latin typeface="Calibri" panose="020F0502020204030204" pitchFamily="34" charset="0"/>
              </a:rPr>
              <a:t>Helissa</a:t>
            </a:r>
            <a:r>
              <a:rPr lang="en-US" altLang="en-US" sz="1700" u="none" dirty="0">
                <a:solidFill>
                  <a:schemeClr val="bg1"/>
                </a:solidFill>
                <a:latin typeface="Calibri" panose="020F0502020204030204" pitchFamily="34" charset="0"/>
              </a:rPr>
              <a:t> Collagen is a pure and really high-quality preparation.</a:t>
            </a:r>
            <a:endParaRPr lang="sk-SK" altLang="en-US" sz="1700" u="none" dirty="0">
              <a:solidFill>
                <a:schemeClr val="bg1"/>
              </a:solidFill>
              <a:latin typeface="Calibri" panose="020F0502020204030204" pitchFamily="34" charset="0"/>
            </a:endParaRPr>
          </a:p>
        </p:txBody>
      </p:sp>
      <p:pic>
        <p:nvPicPr>
          <p:cNvPr id="3" name="Obrázek 2" descr="Obsah obrázku text&#10;&#10;Popis byl vytvořen automaticky">
            <a:extLst>
              <a:ext uri="{FF2B5EF4-FFF2-40B4-BE49-F238E27FC236}">
                <a16:creationId xmlns:a16="http://schemas.microsoft.com/office/drawing/2014/main" id="{ED3403A7-0484-4CCE-B167-585AF24DB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68" y="1268761"/>
            <a:ext cx="3445807" cy="4870399"/>
          </a:xfrm>
          <a:prstGeom prst="rect">
            <a:avLst/>
          </a:prstGeom>
        </p:spPr>
      </p:pic>
    </p:spTree>
    <p:extLst>
      <p:ext uri="{BB962C8B-B14F-4D97-AF65-F5344CB8AC3E}">
        <p14:creationId xmlns:p14="http://schemas.microsoft.com/office/powerpoint/2010/main" val="105459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539550" y="669795"/>
            <a:ext cx="669550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Two</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brands</a:t>
            </a:r>
            <a:r>
              <a:rPr lang="sk-SK" altLang="en-US" b="1" u="none" dirty="0">
                <a:solidFill>
                  <a:srgbClr val="B6A86D"/>
                </a:solidFill>
                <a:latin typeface="Calibri" panose="020F0502020204030204" pitchFamily="34" charset="0"/>
              </a:rPr>
              <a:t> – </a:t>
            </a:r>
            <a:r>
              <a:rPr lang="sk-SK" altLang="en-US" b="1" u="none" dirty="0" err="1">
                <a:solidFill>
                  <a:srgbClr val="B6A86D"/>
                </a:solidFill>
                <a:latin typeface="Calibri" panose="020F0502020204030204" pitchFamily="34" charset="0"/>
              </a:rPr>
              <a:t>one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effect</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539551" y="1052736"/>
            <a:ext cx="3924559" cy="48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en-US" altLang="en-US" sz="2000" u="none" dirty="0">
                <a:solidFill>
                  <a:schemeClr val="bg1"/>
                </a:solidFill>
                <a:latin typeface="Calibri" panose="020F0502020204030204" pitchFamily="34" charset="0"/>
              </a:rPr>
              <a:t>2015 - Inca Collagen is the product of INCA-Agency </a:t>
            </a:r>
            <a:r>
              <a:rPr lang="en-US" altLang="en-US" sz="2000" u="none" dirty="0" err="1">
                <a:solidFill>
                  <a:schemeClr val="bg1"/>
                </a:solidFill>
                <a:latin typeface="Calibri" panose="020F0502020204030204" pitchFamily="34" charset="0"/>
              </a:rPr>
              <a:t>s.r.o.</a:t>
            </a:r>
            <a:endParaRPr lang="en-US" altLang="en-US" sz="2000" u="none" dirty="0">
              <a:solidFill>
                <a:schemeClr val="bg1"/>
              </a:solidFill>
              <a:latin typeface="Calibri" panose="020F0502020204030204" pitchFamily="34" charset="0"/>
            </a:endParaRPr>
          </a:p>
          <a:p>
            <a:pPr eaLnBrk="1" hangingPunct="1">
              <a:lnSpc>
                <a:spcPct val="120000"/>
              </a:lnSpc>
            </a:pPr>
            <a:r>
              <a:rPr lang="en-US" altLang="en-US" sz="2000" u="none" dirty="0">
                <a:solidFill>
                  <a:schemeClr val="bg1"/>
                </a:solidFill>
                <a:latin typeface="Calibri" panose="020F0502020204030204" pitchFamily="34" charset="0"/>
              </a:rPr>
              <a:t>2016 - Continued turnover growth, philosophy and exclusivity of the Inca Collagen brand and high standard of customer friendly attitude.</a:t>
            </a:r>
          </a:p>
          <a:p>
            <a:pPr eaLnBrk="1" hangingPunct="1">
              <a:lnSpc>
                <a:spcPct val="120000"/>
              </a:lnSpc>
            </a:pPr>
            <a:r>
              <a:rPr lang="en-US" altLang="en-US" sz="2000" u="none" dirty="0">
                <a:solidFill>
                  <a:schemeClr val="bg1"/>
                </a:solidFill>
                <a:latin typeface="Calibri" panose="020F0502020204030204" pitchFamily="34" charset="0"/>
              </a:rPr>
              <a:t>2017 - After the success of Inca Collagen in Germany, a new brand needs to be found for it due to a brand conflict with another product; thus, a new name comes into being - </a:t>
            </a:r>
            <a:r>
              <a:rPr lang="en-US" altLang="en-US" sz="2000" u="none" dirty="0" err="1">
                <a:solidFill>
                  <a:schemeClr val="bg1"/>
                </a:solidFill>
                <a:latin typeface="Calibri" panose="020F0502020204030204" pitchFamily="34" charset="0"/>
              </a:rPr>
              <a:t>Helissa</a:t>
            </a:r>
            <a:r>
              <a:rPr lang="en-US" altLang="en-US" sz="2000" u="none" dirty="0">
                <a:solidFill>
                  <a:schemeClr val="bg1"/>
                </a:solidFill>
                <a:latin typeface="Calibri" panose="020F0502020204030204" pitchFamily="34" charset="0"/>
              </a:rPr>
              <a:t> Collagen.</a:t>
            </a:r>
          </a:p>
        </p:txBody>
      </p:sp>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511" y="952500"/>
            <a:ext cx="4057616" cy="4725144"/>
          </a:xfrm>
          <a:prstGeom prst="rect">
            <a:avLst/>
          </a:prstGeom>
        </p:spPr>
      </p:pic>
    </p:spTree>
    <p:extLst>
      <p:ext uri="{BB962C8B-B14F-4D97-AF65-F5344CB8AC3E}">
        <p14:creationId xmlns:p14="http://schemas.microsoft.com/office/powerpoint/2010/main" val="3829211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504918" y="723900"/>
            <a:ext cx="75214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Company</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progress</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504918" y="1140440"/>
            <a:ext cx="8275451" cy="413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en-US" altLang="en-US" sz="2000" u="none" dirty="0">
                <a:solidFill>
                  <a:schemeClr val="bg1"/>
                </a:solidFill>
                <a:latin typeface="Calibri" panose="020F0502020204030204" pitchFamily="34" charset="0"/>
              </a:rPr>
              <a:t>The basic yearly growth rate was</a:t>
            </a:r>
          </a:p>
          <a:p>
            <a:pPr eaLnBrk="1" hangingPunct="1">
              <a:lnSpc>
                <a:spcPct val="120000"/>
              </a:lnSpc>
            </a:pPr>
            <a:r>
              <a:rPr lang="en-US" altLang="en-US" sz="2000" u="none" dirty="0">
                <a:solidFill>
                  <a:schemeClr val="bg1"/>
                </a:solidFill>
                <a:latin typeface="Calibri" panose="020F0502020204030204" pitchFamily="34" charset="0"/>
              </a:rPr>
              <a:t>in 2016 compared to 2015: 	309%,</a:t>
            </a:r>
          </a:p>
          <a:p>
            <a:pPr eaLnBrk="1" hangingPunct="1">
              <a:lnSpc>
                <a:spcPct val="120000"/>
              </a:lnSpc>
            </a:pPr>
            <a:r>
              <a:rPr lang="en-US" altLang="en-US" sz="2000" u="none" dirty="0">
                <a:solidFill>
                  <a:schemeClr val="bg1"/>
                </a:solidFill>
                <a:latin typeface="Calibri" panose="020F0502020204030204" pitchFamily="34" charset="0"/>
              </a:rPr>
              <a:t>in 2017 compared to 2016: 	154%</a:t>
            </a:r>
          </a:p>
          <a:p>
            <a:pPr eaLnBrk="1" hangingPunct="1">
              <a:lnSpc>
                <a:spcPct val="120000"/>
              </a:lnSpc>
            </a:pPr>
            <a:r>
              <a:rPr lang="en-US" altLang="en-US" sz="2000" u="none" dirty="0">
                <a:solidFill>
                  <a:schemeClr val="bg1"/>
                </a:solidFill>
                <a:latin typeface="Calibri" panose="020F0502020204030204" pitchFamily="34" charset="0"/>
              </a:rPr>
              <a:t>The export share to EU companies was:</a:t>
            </a:r>
          </a:p>
          <a:p>
            <a:pPr eaLnBrk="1" hangingPunct="1">
              <a:lnSpc>
                <a:spcPct val="120000"/>
              </a:lnSpc>
            </a:pPr>
            <a:r>
              <a:rPr lang="en-US" altLang="en-US" sz="2000" u="none" dirty="0">
                <a:solidFill>
                  <a:schemeClr val="bg1"/>
                </a:solidFill>
                <a:latin typeface="Calibri" panose="020F0502020204030204" pitchFamily="34" charset="0"/>
              </a:rPr>
              <a:t>in 2016: 	40%,</a:t>
            </a:r>
          </a:p>
          <a:p>
            <a:pPr eaLnBrk="1" hangingPunct="1">
              <a:lnSpc>
                <a:spcPct val="120000"/>
              </a:lnSpc>
            </a:pPr>
            <a:r>
              <a:rPr lang="en-US" altLang="en-US" sz="2000" u="none" dirty="0">
                <a:solidFill>
                  <a:schemeClr val="bg1"/>
                </a:solidFill>
                <a:latin typeface="Calibri" panose="020F0502020204030204" pitchFamily="34" charset="0"/>
              </a:rPr>
              <a:t>in 2017: 	57%</a:t>
            </a:r>
          </a:p>
          <a:p>
            <a:pPr eaLnBrk="1" hangingPunct="1">
              <a:lnSpc>
                <a:spcPct val="120000"/>
              </a:lnSpc>
            </a:pPr>
            <a:r>
              <a:rPr lang="en-US" altLang="en-US" sz="2000" u="none" dirty="0">
                <a:solidFill>
                  <a:schemeClr val="bg1"/>
                </a:solidFill>
                <a:latin typeface="Calibri" panose="020F0502020204030204" pitchFamily="34" charset="0"/>
              </a:rPr>
              <a:t>Basic half-year growth rate:</a:t>
            </a:r>
          </a:p>
          <a:p>
            <a:pPr eaLnBrk="1" hangingPunct="1">
              <a:lnSpc>
                <a:spcPct val="120000"/>
              </a:lnSpc>
            </a:pPr>
            <a:r>
              <a:rPr lang="en-US" altLang="en-US" sz="2000" u="none" dirty="0">
                <a:solidFill>
                  <a:schemeClr val="bg1"/>
                </a:solidFill>
                <a:latin typeface="Calibri" panose="020F0502020204030204" pitchFamily="34" charset="0"/>
              </a:rPr>
              <a:t>year half: 		II.2015 	I.2016 	II.2016 	I.2017 	II.2017 	I.2018</a:t>
            </a:r>
          </a:p>
          <a:p>
            <a:pPr eaLnBrk="1" hangingPunct="1">
              <a:lnSpc>
                <a:spcPct val="120000"/>
              </a:lnSpc>
            </a:pPr>
            <a:r>
              <a:rPr lang="en-US" altLang="en-US" sz="2000" u="none" dirty="0">
                <a:solidFill>
                  <a:schemeClr val="bg1"/>
                </a:solidFill>
                <a:latin typeface="Calibri" panose="020F0502020204030204" pitchFamily="34" charset="0"/>
              </a:rPr>
              <a:t>Basic growth rate [%] 	+ 64 +129 +68 +17 +7</a:t>
            </a:r>
          </a:p>
          <a:p>
            <a:pPr eaLnBrk="1" hangingPunct="1">
              <a:lnSpc>
                <a:spcPct val="120000"/>
              </a:lnSpc>
            </a:pPr>
            <a:endParaRPr lang="sk-SK" altLang="en-US" sz="2000" u="none" dirty="0">
              <a:solidFill>
                <a:schemeClr val="bg1"/>
              </a:solidFill>
              <a:latin typeface="Calibri" panose="020F0502020204030204" pitchFamily="34" charset="0"/>
            </a:endParaRPr>
          </a:p>
          <a:p>
            <a:pPr eaLnBrk="1" hangingPunct="1">
              <a:lnSpc>
                <a:spcPct val="120000"/>
              </a:lnSpc>
            </a:pPr>
            <a:endParaRPr lang="sk-SK" altLang="en-US" sz="2000" u="none" dirty="0">
              <a:solidFill>
                <a:schemeClr val="bg1"/>
              </a:solidFill>
              <a:latin typeface="Calibri" panose="020F0502020204030204"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969" y="1349431"/>
            <a:ext cx="3671887" cy="2101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2612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617029" y="723900"/>
            <a:ext cx="740937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Export </a:t>
            </a:r>
            <a:r>
              <a:rPr lang="sk-SK" altLang="en-US" b="1" u="none" dirty="0" err="1">
                <a:solidFill>
                  <a:srgbClr val="B6A86D"/>
                </a:solidFill>
                <a:latin typeface="Calibri" panose="020F0502020204030204" pitchFamily="34" charset="0"/>
              </a:rPr>
              <a:t>success</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617029" y="1213112"/>
            <a:ext cx="4465637" cy="228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en-US" altLang="en-US" sz="2000" u="none" dirty="0">
                <a:solidFill>
                  <a:schemeClr val="bg1"/>
                </a:solidFill>
                <a:latin typeface="Calibri" panose="020F0502020204030204" pitchFamily="34" charset="0"/>
              </a:rPr>
              <a:t>We care for quality of every lot to keep the biological value and effect on a constantly high level.</a:t>
            </a:r>
          </a:p>
          <a:p>
            <a:pPr eaLnBrk="1" hangingPunct="1">
              <a:lnSpc>
                <a:spcPct val="120000"/>
              </a:lnSpc>
            </a:pPr>
            <a:r>
              <a:rPr lang="en-US" altLang="en-US" sz="2000" u="none" dirty="0">
                <a:solidFill>
                  <a:schemeClr val="bg1"/>
                </a:solidFill>
                <a:latin typeface="Calibri" panose="020F0502020204030204" pitchFamily="34" charset="0"/>
              </a:rPr>
              <a:t>In 2018, Inca Agentur was awarded the export award DLH for exports outside the Czech Republic.</a:t>
            </a:r>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375" y="1340767"/>
            <a:ext cx="3907636" cy="3716807"/>
          </a:xfrm>
          <a:prstGeom prst="rect">
            <a:avLst/>
          </a:prstGeom>
        </p:spPr>
      </p:pic>
    </p:spTree>
    <p:extLst>
      <p:ext uri="{BB962C8B-B14F-4D97-AF65-F5344CB8AC3E}">
        <p14:creationId xmlns:p14="http://schemas.microsoft.com/office/powerpoint/2010/main" val="1641367699"/>
      </p:ext>
    </p:extLst>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sk-SK" altLang="sk-SK"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sk-SK" altLang="sk-SK"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7537</TotalTime>
  <Words>2419</Words>
  <Application>Microsoft Office PowerPoint</Application>
  <PresentationFormat>Předvádění na obrazovce (4:3)</PresentationFormat>
  <Paragraphs>188</Paragraphs>
  <Slides>39</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39</vt:i4>
      </vt:variant>
    </vt:vector>
  </HeadingPairs>
  <TitlesOfParts>
    <vt:vector size="42" baseType="lpstr">
      <vt:lpstr>Arial</vt:lpstr>
      <vt:lpstr>Calibri</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Demion</dc:creator>
  <cp:lastModifiedBy>Lubomir Simkovic</cp:lastModifiedBy>
  <cp:revision>199</cp:revision>
  <dcterms:created xsi:type="dcterms:W3CDTF">2018-09-28T06:08:14Z</dcterms:created>
  <dcterms:modified xsi:type="dcterms:W3CDTF">2020-05-07T13:18:32Z</dcterms:modified>
</cp:coreProperties>
</file>