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9" r:id="rId3"/>
    <p:sldId id="307" r:id="rId4"/>
    <p:sldId id="308" r:id="rId5"/>
    <p:sldId id="320" r:id="rId6"/>
    <p:sldId id="289" r:id="rId7"/>
    <p:sldId id="290" r:id="rId8"/>
    <p:sldId id="291" r:id="rId9"/>
    <p:sldId id="317" r:id="rId10"/>
    <p:sldId id="313" r:id="rId11"/>
    <p:sldId id="316" r:id="rId12"/>
    <p:sldId id="314" r:id="rId13"/>
    <p:sldId id="315" r:id="rId14"/>
    <p:sldId id="297" r:id="rId15"/>
    <p:sldId id="295" r:id="rId16"/>
    <p:sldId id="282" r:id="rId17"/>
    <p:sldId id="309" r:id="rId18"/>
    <p:sldId id="292" r:id="rId19"/>
    <p:sldId id="305" r:id="rId20"/>
    <p:sldId id="286" r:id="rId21"/>
    <p:sldId id="285" r:id="rId22"/>
    <p:sldId id="267" r:id="rId23"/>
    <p:sldId id="321" r:id="rId24"/>
    <p:sldId id="323" r:id="rId25"/>
    <p:sldId id="329" r:id="rId26"/>
    <p:sldId id="326" r:id="rId27"/>
    <p:sldId id="324" r:id="rId28"/>
    <p:sldId id="325" r:id="rId29"/>
    <p:sldId id="327" r:id="rId30"/>
    <p:sldId id="294" r:id="rId31"/>
    <p:sldId id="304" r:id="rId32"/>
    <p:sldId id="299" r:id="rId33"/>
    <p:sldId id="300" r:id="rId34"/>
    <p:sldId id="301" r:id="rId35"/>
    <p:sldId id="319" r:id="rId36"/>
    <p:sldId id="302" r:id="rId37"/>
    <p:sldId id="265" r:id="rId38"/>
    <p:sldId id="275" r:id="rId39"/>
    <p:sldId id="278" r:id="rId40"/>
    <p:sldId id="287" r:id="rId41"/>
  </p:sldIdLst>
  <p:sldSz cx="9144000" cy="6858000" type="screen4x3"/>
  <p:notesSz cx="6858000" cy="9144000"/>
  <p:defaultTextStyle>
    <a:defPPr>
      <a:defRPr lang="sk-SK"/>
    </a:defPPr>
    <a:lvl1pPr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A86D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130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BC4260-2245-4718-A36C-5778599DF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6100AB-E2FE-4869-88D5-00DB04D717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DB93CD-8DAC-4EAF-9E76-DE2CBDD791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8371A5-AF12-4CC7-97FF-4E3F645AA21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508206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93ACBE-B067-4217-96D8-1EF36EC2B3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38928A-C75D-497D-9522-F79ED7A15B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121786-9188-48CC-A67E-01D2F83979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375DC7-2D7F-4881-9724-6D60E57931B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0582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E38484-C558-40C9-8918-FC0404CA75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BFB1ED-D88D-4F3C-A080-466A1F3D99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03B151-C62D-4ABC-B450-9D20AD4D23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375899-2686-4EE2-A548-3F82E0FA616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047655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EB2B65-CAD9-40A5-A93D-FF7A157A21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F218BE-4D23-49C0-BFA6-997C378F0A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D91B1A-CC1F-4323-9480-17ACD7F683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3DD43-4E01-49E8-80CE-9F1FED00EFF1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489918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C44396-7335-410E-9555-F1F6C2594D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28F749-14C0-4628-A0CA-7AF0FD70C4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E70C7B-C23F-408E-876E-9F82B5EDF8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485D17-DCD0-4BD2-B8CA-520726984D1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063295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C8FFD0-5A9C-441F-AC30-ED652F0D1B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C95036-2394-4E62-B4EB-1CE7803DCB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01249-6F1B-45F5-B86D-A6944DE61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D0630-9133-447B-968C-E652D88DF2C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213656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2E7BFE0-9DEC-49DE-9E5C-E3854BED8B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D968A69-DF39-4F54-8C24-AEBD75CB86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BFA8543-191D-4C3F-A05D-08A27F85ED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7403CE-0696-4DE6-B1B0-089A1CF501E9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667547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645E988-9CB3-4657-8FC9-701CB7B48D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73DF667-382A-4934-8C2E-1F4C7445A4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8B2AD53-8101-4816-B20D-87B092A1E6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06929C-C647-4A29-B0AC-838B0902948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123808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D6C80A2-B37F-4605-9110-B48880DC7F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12C3057-FD50-401B-AA19-CDC33D7EAE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1C101B8-C858-497D-9400-8D846014B6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540079-9970-4FA2-964A-2DD6CA744D5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556004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C73762-B327-4E4C-B59F-8ACE2178C8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A9A69A-E0C3-4F5E-B92C-D1CC3505D4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AB5B66-9CCB-4F63-8A61-DB1C1627E4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930B61-15FB-4F4D-9721-7A3F96CA5A2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0273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620FE2-CC87-482B-8FA6-4E9EC0637F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EEA994-8F6C-49D1-ADEA-F8995BC75A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8E57F0-8F8E-4383-9CE3-36E4111B6F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03E3F7-D8C8-4752-A7B9-CFE9F9E7250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341775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83F08F4-712F-4FD0-B106-93CFCB62DD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2745C6A-EA75-4A02-AD24-2627F0AF8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Klepnutím lze upravit styly předlohy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Třetí úroveň</a:t>
            </a:r>
          </a:p>
          <a:p>
            <a:pPr lvl="3"/>
            <a:r>
              <a:rPr lang="sk-SK" altLang="en-US"/>
              <a:t>Čtvrtá úroveň</a:t>
            </a:r>
          </a:p>
          <a:p>
            <a:pPr lvl="4"/>
            <a:r>
              <a:rPr lang="sk-SK" altLang="en-US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865F3B2-0D7E-4C1D-991D-8B63A66046C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u="none"/>
            </a:lvl1pPr>
          </a:lstStyle>
          <a:p>
            <a:endParaRPr lang="sk-SK" altLang="sk-SK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8F67823-A259-4168-B90A-FD5E08085E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/>
            </a:lvl1pPr>
          </a:lstStyle>
          <a:p>
            <a:endParaRPr lang="sk-SK" altLang="sk-SK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6E7D1F4-0401-48E3-84E5-CAFDF9AE7E1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/>
            </a:lvl1pPr>
          </a:lstStyle>
          <a:p>
            <a:fld id="{D6001BAD-8D63-473C-BC34-4AB593C5436C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hyperlink" Target="http://www.helissacollagen.com/" TargetMode="External"/><Relationship Id="rId7" Type="http://schemas.openxmlformats.org/officeDocument/2006/relationships/hyperlink" Target="https://www.youtube.com/channel/UCTc2cWboC6-cDH-gonSr-1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HelissaCollagenCom/" TargetMode="External"/><Relationship Id="rId5" Type="http://schemas.openxmlformats.org/officeDocument/2006/relationships/hyperlink" Target="https://www.instagram.com/helissa_collagen_official/" TargetMode="External"/><Relationship Id="rId4" Type="http://schemas.openxmlformats.org/officeDocument/2006/relationships/hyperlink" Target="mailto:info@incacollagen.e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 descr="pozadie04">
            <a:extLst>
              <a:ext uri="{FF2B5EF4-FFF2-40B4-BE49-F238E27FC236}">
                <a16:creationId xmlns:a16="http://schemas.microsoft.com/office/drawing/2014/main" id="{6ED0F0B2-7B03-468F-8B8A-AF4BF5622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Line 13">
            <a:extLst>
              <a:ext uri="{FF2B5EF4-FFF2-40B4-BE49-F238E27FC236}">
                <a16:creationId xmlns:a16="http://schemas.microsoft.com/office/drawing/2014/main" id="{D8639EE7-AA16-46DB-9DAB-0A8BD4608D6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276475"/>
            <a:ext cx="6516688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317" name="Picture 14" descr="100perc bioactive">
            <a:extLst>
              <a:ext uri="{FF2B5EF4-FFF2-40B4-BE49-F238E27FC236}">
                <a16:creationId xmlns:a16="http://schemas.microsoft.com/office/drawing/2014/main" id="{1460D996-B2AC-4D44-BB56-7EF2AB621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341438"/>
            <a:ext cx="187166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77" y="698308"/>
            <a:ext cx="6138684" cy="1286259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71377" y="3213099"/>
            <a:ext cx="4235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u="none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Kunden geprüfte</a:t>
            </a:r>
            <a:r>
              <a:rPr lang="cs-CZ" sz="3600" u="none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de-DE" sz="3600" u="none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Kollagen, </a:t>
            </a:r>
            <a:r>
              <a:rPr lang="cs-CZ" sz="3600" u="none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welches</a:t>
            </a:r>
            <a:r>
              <a:rPr lang="de-DE" sz="3600" u="none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3600" u="none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hält was es verspricht</a:t>
            </a:r>
            <a:endParaRPr lang="sk-SK" sz="3600" u="none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Obrázek 5" descr="Obsah obrázku sýr, jídlo, ovoce&#10;&#10;Popis byl vytvořen automaticky">
            <a:extLst>
              <a:ext uri="{FF2B5EF4-FFF2-40B4-BE49-F238E27FC236}">
                <a16:creationId xmlns:a16="http://schemas.microsoft.com/office/drawing/2014/main" id="{60D097CE-79F0-40CF-9CA3-C53305237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973" y="3345045"/>
            <a:ext cx="3258104" cy="26153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pozadie04">
            <a:extLst>
              <a:ext uri="{FF2B5EF4-FFF2-40B4-BE49-F238E27FC236}">
                <a16:creationId xmlns:a16="http://schemas.microsoft.com/office/drawing/2014/main" id="{B24EEDAC-3CB3-4222-9D55-F2538244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5">
            <a:extLst>
              <a:ext uri="{FF2B5EF4-FFF2-40B4-BE49-F238E27FC236}">
                <a16:creationId xmlns:a16="http://schemas.microsoft.com/office/drawing/2014/main" id="{16BA2674-EC96-47DB-AE7A-A3F4AB67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714375"/>
            <a:ext cx="669550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Warum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Helissa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Collagen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7411" name="Line 6">
            <a:extLst>
              <a:ext uri="{FF2B5EF4-FFF2-40B4-BE49-F238E27FC236}">
                <a16:creationId xmlns:a16="http://schemas.microsoft.com/office/drawing/2014/main" id="{FF5101F4-4870-4D24-AD76-8313CBE1F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11">
            <a:extLst>
              <a:ext uri="{FF2B5EF4-FFF2-40B4-BE49-F238E27FC236}">
                <a16:creationId xmlns:a16="http://schemas.microsoft.com/office/drawing/2014/main" id="{3BC43DCF-CF31-4B0A-AEC7-DE101CAD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345" y="1690062"/>
            <a:ext cx="6624736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23888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Bio-aktiv – der menschliche Körper arbeitet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damit als ob es sein natürlicher wäre</a:t>
            </a: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Höchste Kollagenqualität auf dem Markt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mit bestem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Preis-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Leistungs-Verhältnis</a:t>
            </a: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3 000 mg bioaktives Meereskollagen in der Tagesdosis</a:t>
            </a: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100% marines Kollagen Typ I, II, und III</a:t>
            </a:r>
            <a:endParaRPr lang="cs-CZ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Geschmacklos, keine Farben, keine Chemie, nur purer Collagen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Tausende zufriedene Kunden in der ganzen Welt</a:t>
            </a: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Mindesthaltbarkeit 4 Jahre</a:t>
            </a: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 eaLnBrk="1" hangingPunct="1"/>
            <a:endParaRPr lang="de-DE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255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pozadie04">
            <a:extLst>
              <a:ext uri="{FF2B5EF4-FFF2-40B4-BE49-F238E27FC236}">
                <a16:creationId xmlns:a16="http://schemas.microsoft.com/office/drawing/2014/main" id="{B24EEDAC-3CB3-4222-9D55-F2538244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5">
            <a:extLst>
              <a:ext uri="{FF2B5EF4-FFF2-40B4-BE49-F238E27FC236}">
                <a16:creationId xmlns:a16="http://schemas.microsoft.com/office/drawing/2014/main" id="{16BA2674-EC96-47DB-AE7A-A3F4AB67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714375"/>
            <a:ext cx="647948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Wie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funktioniert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Helissa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Collagen</a:t>
            </a:r>
            <a:endParaRPr lang="sk-SK" altLang="en-US" b="1" u="none" dirty="0">
              <a:solidFill>
                <a:srgbClr val="B6A86D"/>
              </a:solidFill>
              <a:latin typeface="Calibri" panose="020F0502020204030204" pitchFamily="34" charset="0"/>
            </a:endParaRPr>
          </a:p>
        </p:txBody>
      </p:sp>
      <p:sp>
        <p:nvSpPr>
          <p:cNvPr id="17411" name="Line 6">
            <a:extLst>
              <a:ext uri="{FF2B5EF4-FFF2-40B4-BE49-F238E27FC236}">
                <a16:creationId xmlns:a16="http://schemas.microsoft.com/office/drawing/2014/main" id="{FF5101F4-4870-4D24-AD76-8313CBE1F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11">
            <a:extLst>
              <a:ext uri="{FF2B5EF4-FFF2-40B4-BE49-F238E27FC236}">
                <a16:creationId xmlns:a16="http://schemas.microsoft.com/office/drawing/2014/main" id="{3BC43DCF-CF31-4B0A-AEC7-DE101CAD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1532007"/>
            <a:ext cx="669766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23888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/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Mit diesem Kollagen arbeitet der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menschliche Körper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,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als ob er diesen selber produzieren würde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. Nach der Einnahme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wird er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verteilt und nach aktuellem Bedarf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verwendet. Außerdem stimuliert es die Eigenproduktion von Kollagen – dieser Effekt überdauert bis zu 12 Wochen nach Unterbrechung der Einnahme von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Helissa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Collagen.</a:t>
            </a: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 eaLnBrk="1" hangingPunct="1"/>
            <a:endParaRPr lang="de-DE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 eaLnBrk="1" hangingPunct="1"/>
            <a:r>
              <a:rPr lang="sk-SK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Helissa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Collagen wird mittels schonender Hydrolyse aus Meeresfischen hergestellt. Es ist 400x wirksamer als die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gängigen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Kollagenpräparate. Die Menge der täglichen Dosis ist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für den Körper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sehr wichtig. </a:t>
            </a:r>
          </a:p>
        </p:txBody>
      </p:sp>
    </p:spTree>
    <p:extLst>
      <p:ext uri="{BB962C8B-B14F-4D97-AF65-F5344CB8AC3E}">
        <p14:creationId xmlns:p14="http://schemas.microsoft.com/office/powerpoint/2010/main" val="3575412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pozadie04">
            <a:extLst>
              <a:ext uri="{FF2B5EF4-FFF2-40B4-BE49-F238E27FC236}">
                <a16:creationId xmlns:a16="http://schemas.microsoft.com/office/drawing/2014/main" id="{B24EEDAC-3CB3-4222-9D55-F2538244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5">
            <a:extLst>
              <a:ext uri="{FF2B5EF4-FFF2-40B4-BE49-F238E27FC236}">
                <a16:creationId xmlns:a16="http://schemas.microsoft.com/office/drawing/2014/main" id="{16BA2674-EC96-47DB-AE7A-A3F4AB67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714375"/>
            <a:ext cx="683952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Kosmetische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Wirkungen</a:t>
            </a:r>
            <a:endParaRPr lang="sk-SK" altLang="en-US" b="1" u="none" dirty="0">
              <a:solidFill>
                <a:srgbClr val="B6A86D"/>
              </a:solidFill>
              <a:latin typeface="Calibri" panose="020F0502020204030204" pitchFamily="34" charset="0"/>
            </a:endParaRPr>
          </a:p>
        </p:txBody>
      </p:sp>
      <p:sp>
        <p:nvSpPr>
          <p:cNvPr id="17411" name="Line 6">
            <a:extLst>
              <a:ext uri="{FF2B5EF4-FFF2-40B4-BE49-F238E27FC236}">
                <a16:creationId xmlns:a16="http://schemas.microsoft.com/office/drawing/2014/main" id="{FF5101F4-4870-4D24-AD76-8313CBE1F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11">
            <a:extLst>
              <a:ext uri="{FF2B5EF4-FFF2-40B4-BE49-F238E27FC236}">
                <a16:creationId xmlns:a16="http://schemas.microsoft.com/office/drawing/2014/main" id="{3BC43DCF-CF31-4B0A-AEC7-DE101CAD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587665"/>
            <a:ext cx="468052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23888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Glättet Falten</a:t>
            </a: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Hilft bei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Zellulitis und</a:t>
            </a: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Schwangerschaftsnarben</a:t>
            </a:r>
            <a:endParaRPr lang="cs-CZ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Verlangsamt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die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Alterung der Haut</a:t>
            </a: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Heilt atopisches Ekzem und Psoriasis</a:t>
            </a:r>
            <a:endParaRPr lang="cs-CZ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Verbessert deutlich die Haar- und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Nägelqualität</a:t>
            </a:r>
            <a:endParaRPr lang="cs-CZ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Bleicht Pigmentflecke</a:t>
            </a:r>
            <a:endParaRPr lang="cs-CZ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Heilt Akne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geplatzte und erweiterte Äderchen</a:t>
            </a:r>
            <a:endParaRPr lang="cs-CZ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Glättet Ränder alter Narben und heilt neue Narben</a:t>
            </a:r>
          </a:p>
        </p:txBody>
      </p:sp>
      <p:pic>
        <p:nvPicPr>
          <p:cNvPr id="3" name="Obrázek 2" descr="Obsah obrázku usmívající se, pózování, mladý, jídlo&#10;&#10;Popis byl vytvořen automaticky">
            <a:extLst>
              <a:ext uri="{FF2B5EF4-FFF2-40B4-BE49-F238E27FC236}">
                <a16:creationId xmlns:a16="http://schemas.microsoft.com/office/drawing/2014/main" id="{26706A79-95FF-4524-80C6-4F66E1B02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12776"/>
            <a:ext cx="3068960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89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pozadie04">
            <a:extLst>
              <a:ext uri="{FF2B5EF4-FFF2-40B4-BE49-F238E27FC236}">
                <a16:creationId xmlns:a16="http://schemas.microsoft.com/office/drawing/2014/main" id="{B24EEDAC-3CB3-4222-9D55-F2538244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5">
            <a:extLst>
              <a:ext uri="{FF2B5EF4-FFF2-40B4-BE49-F238E27FC236}">
                <a16:creationId xmlns:a16="http://schemas.microsoft.com/office/drawing/2014/main" id="{16BA2674-EC96-47DB-AE7A-A3F4AB67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714375"/>
            <a:ext cx="6767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Wirkungen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auf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die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Gesundheit</a:t>
            </a:r>
            <a:endParaRPr lang="sk-SK" altLang="en-US" b="1" u="none" dirty="0">
              <a:solidFill>
                <a:srgbClr val="B6A86D"/>
              </a:solidFill>
              <a:latin typeface="Calibri" panose="020F0502020204030204" pitchFamily="34" charset="0"/>
            </a:endParaRPr>
          </a:p>
        </p:txBody>
      </p:sp>
      <p:sp>
        <p:nvSpPr>
          <p:cNvPr id="17411" name="Line 6">
            <a:extLst>
              <a:ext uri="{FF2B5EF4-FFF2-40B4-BE49-F238E27FC236}">
                <a16:creationId xmlns:a16="http://schemas.microsoft.com/office/drawing/2014/main" id="{FF5101F4-4870-4D24-AD76-8313CBE1F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11">
            <a:extLst>
              <a:ext uri="{FF2B5EF4-FFF2-40B4-BE49-F238E27FC236}">
                <a16:creationId xmlns:a16="http://schemas.microsoft.com/office/drawing/2014/main" id="{3BC43DCF-CF31-4B0A-AEC7-DE101CAD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740" y="1268760"/>
            <a:ext cx="5511444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23888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Lindert Knochen</a:t>
            </a: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und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Gelenkschmerzen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bei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Arthritis, Rheuma</a:t>
            </a:r>
            <a:endParaRPr lang="cs-CZ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Regeneriert Gelenkknorpel</a:t>
            </a:r>
            <a:endParaRPr lang="cs-CZ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Hilft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bei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chronische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Wirbelsäulenschmerzen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Heilt Krampfadern und Unterschenkelgeschwüre</a:t>
            </a:r>
            <a:endParaRPr lang="cs-CZ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Heilt Verbrühungen, Frostwunden, Abschürfungen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und Blauflecke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Positive Wirkung auf den Zustand der Schleimhäute,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A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ntimykotisch</a:t>
            </a:r>
            <a:endParaRPr lang="cs-CZ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Verlangsamt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die auflockerung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de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s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Knochen</a:t>
            </a:r>
            <a:r>
              <a:rPr lang="cs-CZ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gewebes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am Anfang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einer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Osteoporose</a:t>
            </a:r>
            <a:endParaRPr lang="cs-CZ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Lindert Nervenschmerzen und chronische Knochenentzündung</a:t>
            </a:r>
          </a:p>
        </p:txBody>
      </p:sp>
      <p:pic>
        <p:nvPicPr>
          <p:cNvPr id="3" name="Obrázek 2" descr="Obsah obrázku jídlo&#10;&#10;Popis byl vytvořen automaticky">
            <a:extLst>
              <a:ext uri="{FF2B5EF4-FFF2-40B4-BE49-F238E27FC236}">
                <a16:creationId xmlns:a16="http://schemas.microsoft.com/office/drawing/2014/main" id="{8289A5B3-C738-49D8-9307-4393CA587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71972"/>
            <a:ext cx="2900371" cy="290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75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pozadie04">
            <a:extLst>
              <a:ext uri="{FF2B5EF4-FFF2-40B4-BE49-F238E27FC236}">
                <a16:creationId xmlns:a16="http://schemas.microsoft.com/office/drawing/2014/main" id="{B24EEDAC-3CB3-4222-9D55-F2538244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5">
            <a:extLst>
              <a:ext uri="{FF2B5EF4-FFF2-40B4-BE49-F238E27FC236}">
                <a16:creationId xmlns:a16="http://schemas.microsoft.com/office/drawing/2014/main" id="{16BA2674-EC96-47DB-AE7A-A3F4AB67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714375"/>
            <a:ext cx="655148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Marketing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und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Medien</a:t>
            </a:r>
            <a:endParaRPr lang="sk-SK" altLang="en-US" b="1" u="none" dirty="0">
              <a:solidFill>
                <a:srgbClr val="B6A86D"/>
              </a:solidFill>
              <a:latin typeface="Calibri" panose="020F0502020204030204" pitchFamily="34" charset="0"/>
            </a:endParaRPr>
          </a:p>
        </p:txBody>
      </p:sp>
      <p:sp>
        <p:nvSpPr>
          <p:cNvPr id="17411" name="Line 6">
            <a:extLst>
              <a:ext uri="{FF2B5EF4-FFF2-40B4-BE49-F238E27FC236}">
                <a16:creationId xmlns:a16="http://schemas.microsoft.com/office/drawing/2014/main" id="{FF5101F4-4870-4D24-AD76-8313CBE1F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11">
            <a:extLst>
              <a:ext uri="{FF2B5EF4-FFF2-40B4-BE49-F238E27FC236}">
                <a16:creationId xmlns:a16="http://schemas.microsoft.com/office/drawing/2014/main" id="{3BC43DCF-CF31-4B0A-AEC7-DE101CAD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1532007"/>
            <a:ext cx="6697662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23888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/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I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n Werbung und Präsentationen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wird stark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investier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t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Winter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2015 haben wir in </a:t>
            </a:r>
            <a:r>
              <a:rPr lang="cs-CZ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unsere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erste Kampagne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1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000 € investiert. Es war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ein voller Erfolg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Das weitere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Jahr, einschließlich Valentinstag-, Frühlings- und Sommer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aktionen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, haben wir mehr als 10 000 €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investiert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pPr marL="0" indent="0" eaLnBrk="1" hangingPunct="1"/>
            <a:endParaRPr lang="de-DE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 eaLnBrk="1" hangingPunct="1"/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Im Jahr 2017 w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ar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en für Online- und Offline-Aktivitäten</a:t>
            </a:r>
            <a:b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30 000 € </a:t>
            </a:r>
            <a:r>
              <a:rPr lang="cs-CZ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notwendig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Im Moment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konzentrieren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wir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uns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hauptsächlich auf Online-Marketing und Influencer.</a:t>
            </a:r>
          </a:p>
          <a:p>
            <a:pPr marL="0" indent="0" eaLnBrk="1" hangingPunct="1"/>
            <a:endParaRPr lang="cs-CZ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 eaLnBrk="1" hangingPunct="1"/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In den darauf folgenden Jahren haben wir unsere Priorität auf Qualität, anstatt Quantität festgesetzt und deswegen wählen wir sorgfällig unsere Influencer und Medienkanäle aus.</a:t>
            </a:r>
            <a:endParaRPr lang="de-DE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451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pozadie04">
            <a:extLst>
              <a:ext uri="{FF2B5EF4-FFF2-40B4-BE49-F238E27FC236}">
                <a16:creationId xmlns:a16="http://schemas.microsoft.com/office/drawing/2014/main" id="{B24EEDAC-3CB3-4222-9D55-F2538244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5">
            <a:extLst>
              <a:ext uri="{FF2B5EF4-FFF2-40B4-BE49-F238E27FC236}">
                <a16:creationId xmlns:a16="http://schemas.microsoft.com/office/drawing/2014/main" id="{16BA2674-EC96-47DB-AE7A-A3F4AB67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714375"/>
            <a:ext cx="669550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Marketing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Strategie</a:t>
            </a:r>
            <a:endParaRPr lang="sk-SK" altLang="en-US" b="1" u="none" dirty="0">
              <a:solidFill>
                <a:srgbClr val="B6A86D"/>
              </a:solidFill>
              <a:latin typeface="Calibri" panose="020F0502020204030204" pitchFamily="34" charset="0"/>
            </a:endParaRPr>
          </a:p>
        </p:txBody>
      </p:sp>
      <p:sp>
        <p:nvSpPr>
          <p:cNvPr id="17411" name="Line 6">
            <a:extLst>
              <a:ext uri="{FF2B5EF4-FFF2-40B4-BE49-F238E27FC236}">
                <a16:creationId xmlns:a16="http://schemas.microsoft.com/office/drawing/2014/main" id="{FF5101F4-4870-4D24-AD76-8313CBE1F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11">
            <a:extLst>
              <a:ext uri="{FF2B5EF4-FFF2-40B4-BE49-F238E27FC236}">
                <a16:creationId xmlns:a16="http://schemas.microsoft.com/office/drawing/2014/main" id="{3BC43DCF-CF31-4B0A-AEC7-DE101CAD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340768"/>
            <a:ext cx="7776864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23888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Teilnahme an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Messen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, Schulung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en der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Apothekern und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Händler</a:t>
            </a:r>
            <a:endParaRPr lang="de-DE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Unterstütz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ung unserer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Reseller durch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deren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eigene Marketingaktivitäten</a:t>
            </a:r>
          </a:p>
          <a:p>
            <a:pPr eaLnBrk="1" hangingPunct="1">
              <a:buFontTx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Geschenk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- und Wettbewerbsaktionen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, Bewertungen, Tests</a:t>
            </a:r>
          </a:p>
          <a:p>
            <a:pPr eaLnBrk="1" hangingPunct="1">
              <a:buFontTx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Jahreszeit</a:t>
            </a:r>
            <a:r>
              <a:rPr lang="cs-CZ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abhängige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Aktivitäten (Sommer und Urlaub,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Blue Monday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, Weihnachten, Valentinstag, Frauentag, Firmenjubiläum)</a:t>
            </a:r>
          </a:p>
          <a:p>
            <a:pPr eaLnBrk="1" hangingPunct="1">
              <a:buFontTx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Eigener Newsletter</a:t>
            </a:r>
          </a:p>
          <a:p>
            <a:pPr eaLnBrk="1" hangingPunct="1">
              <a:buFontTx/>
              <a:buChar char="•"/>
            </a:pP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Social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Media Inhalte mit Influencern und Prominenten</a:t>
            </a:r>
          </a:p>
          <a:p>
            <a:pPr eaLnBrk="1" hangingPunct="1">
              <a:buFontTx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Branding unserer Firmenfahrzeuge</a:t>
            </a:r>
          </a:p>
          <a:p>
            <a:pPr eaLnBrk="1" hangingPunct="1">
              <a:buFontTx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Wir sind führend auf dem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Tschechischen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und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Slowakischen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Mark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7892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pozadie04">
            <a:extLst>
              <a:ext uri="{FF2B5EF4-FFF2-40B4-BE49-F238E27FC236}">
                <a16:creationId xmlns:a16="http://schemas.microsoft.com/office/drawing/2014/main" id="{B24EEDAC-3CB3-4222-9D55-F2538244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5">
            <a:extLst>
              <a:ext uri="{FF2B5EF4-FFF2-40B4-BE49-F238E27FC236}">
                <a16:creationId xmlns:a16="http://schemas.microsoft.com/office/drawing/2014/main" id="{16BA2674-EC96-47DB-AE7A-A3F4AB67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714375"/>
            <a:ext cx="647948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Fokus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auf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Content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Marketing</a:t>
            </a:r>
          </a:p>
        </p:txBody>
      </p:sp>
      <p:sp>
        <p:nvSpPr>
          <p:cNvPr id="17411" name="Line 6">
            <a:extLst>
              <a:ext uri="{FF2B5EF4-FFF2-40B4-BE49-F238E27FC236}">
                <a16:creationId xmlns:a16="http://schemas.microsoft.com/office/drawing/2014/main" id="{FF5101F4-4870-4D24-AD76-8313CBE1F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11">
            <a:extLst>
              <a:ext uri="{FF2B5EF4-FFF2-40B4-BE49-F238E27FC236}">
                <a16:creationId xmlns:a16="http://schemas.microsoft.com/office/drawing/2014/main" id="{3BC43DCF-CF31-4B0A-AEC7-DE101CAD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1532007"/>
            <a:ext cx="669766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23888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Die Notwendigkeit des Kollagens ist im Körper äußerst wichtig, deswegen wird die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Öffentlichkeit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belehrt es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zu ergänzen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. In Medien werden diesbezüglich Artikel veröffentlich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Helissa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Collagen ist zu einem Produkt geworden, das im Schönheits- und 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Gesundheits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-S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ektor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eingesetzt wird.</a:t>
            </a:r>
          </a:p>
          <a:p>
            <a:pPr eaLnBrk="1" hangingPunct="1">
              <a:buFontTx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Innerhalb des Pharmasegments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hat es sich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zu einem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Brand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entwickelt,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welches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von Apotheken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giganten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empfohlen wird.</a:t>
            </a:r>
          </a:p>
          <a:p>
            <a:pPr eaLnBrk="1" hangingPunct="1">
              <a:buFontTx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Wir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optimieren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schlüsselwortorientierte Themen, nach denen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die Kundschaft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sucht</a:t>
            </a:r>
          </a:p>
          <a:p>
            <a:pPr eaLnBrk="1" hangingPunct="1">
              <a:buFontTx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Inhalte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werden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über digitale Medien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verbreitet</a:t>
            </a:r>
            <a:endParaRPr lang="sk-SK" altLang="en-US" sz="1700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pozadie04">
            <a:extLst>
              <a:ext uri="{FF2B5EF4-FFF2-40B4-BE49-F238E27FC236}">
                <a16:creationId xmlns:a16="http://schemas.microsoft.com/office/drawing/2014/main" id="{B24EEDAC-3CB3-4222-9D55-F2538244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5">
            <a:extLst>
              <a:ext uri="{FF2B5EF4-FFF2-40B4-BE49-F238E27FC236}">
                <a16:creationId xmlns:a16="http://schemas.microsoft.com/office/drawing/2014/main" id="{16BA2674-EC96-47DB-AE7A-A3F4AB67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714375"/>
            <a:ext cx="647948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Fokus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auf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Content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Marketing</a:t>
            </a:r>
          </a:p>
        </p:txBody>
      </p:sp>
      <p:sp>
        <p:nvSpPr>
          <p:cNvPr id="17411" name="Line 6">
            <a:extLst>
              <a:ext uri="{FF2B5EF4-FFF2-40B4-BE49-F238E27FC236}">
                <a16:creationId xmlns:a16="http://schemas.microsoft.com/office/drawing/2014/main" id="{FF5101F4-4870-4D24-AD76-8313CBE1F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11">
            <a:extLst>
              <a:ext uri="{FF2B5EF4-FFF2-40B4-BE49-F238E27FC236}">
                <a16:creationId xmlns:a16="http://schemas.microsoft.com/office/drawing/2014/main" id="{3BC43DCF-CF31-4B0A-AEC7-DE101CAD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497" y="1318012"/>
            <a:ext cx="6697662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23888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/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Die Werbekampagne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umfasst personalisierte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Verkauf,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Präsentationen in der Öffentlichkeit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, Direktmarketing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und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Online-Marketing. Mit diesen Tools wird die Zielgruppe über die Existenz des Produkt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e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s und die Vorteile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bestens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informiert.</a:t>
            </a:r>
          </a:p>
          <a:p>
            <a:pPr marL="0" indent="0" eaLnBrk="1" hangingPunct="1"/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 eaLnBrk="1" hangingPunct="1"/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Das verfolgen der Webinhalte, sozialen Netzwerken, Medien und Klicks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sind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stark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gewachsen. Die Marke wird dank der sozialen Netzwerke und der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Belehrung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unserer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Kunden durch verschiedene Arten von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Werbung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bekannt.</a:t>
            </a:r>
          </a:p>
          <a:p>
            <a:pPr marL="0" indent="0" eaLnBrk="1" hangingPunct="1"/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 eaLnBrk="1" hangingPunct="1"/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Messen in Prag, Bratislava, Brünn und weitere wurden besucht. Hier konnten wir viele Apotheker kennenlernen, Vorträge und Präsentationen halten und deswegen neue Geschäftspartner finden.</a:t>
            </a:r>
          </a:p>
        </p:txBody>
      </p:sp>
    </p:spTree>
    <p:extLst>
      <p:ext uri="{BB962C8B-B14F-4D97-AF65-F5344CB8AC3E}">
        <p14:creationId xmlns:p14="http://schemas.microsoft.com/office/powerpoint/2010/main" val="2151513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pozadie04">
            <a:extLst>
              <a:ext uri="{FF2B5EF4-FFF2-40B4-BE49-F238E27FC236}">
                <a16:creationId xmlns:a16="http://schemas.microsoft.com/office/drawing/2014/main" id="{B24EEDAC-3CB3-4222-9D55-F2538244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5">
            <a:extLst>
              <a:ext uri="{FF2B5EF4-FFF2-40B4-BE49-F238E27FC236}">
                <a16:creationId xmlns:a16="http://schemas.microsoft.com/office/drawing/2014/main" id="{16BA2674-EC96-47DB-AE7A-A3F4AB67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714375"/>
            <a:ext cx="647948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Die wichtigsten Marketinginstrumente - Offline</a:t>
            </a:r>
          </a:p>
        </p:txBody>
      </p:sp>
      <p:sp>
        <p:nvSpPr>
          <p:cNvPr id="17411" name="Line 6">
            <a:extLst>
              <a:ext uri="{FF2B5EF4-FFF2-40B4-BE49-F238E27FC236}">
                <a16:creationId xmlns:a16="http://schemas.microsoft.com/office/drawing/2014/main" id="{FF5101F4-4870-4D24-AD76-8313CBE1F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11">
            <a:extLst>
              <a:ext uri="{FF2B5EF4-FFF2-40B4-BE49-F238E27FC236}">
                <a16:creationId xmlns:a16="http://schemas.microsoft.com/office/drawing/2014/main" id="{3BC43DCF-CF31-4B0A-AEC7-DE101CAD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1340768"/>
            <a:ext cx="6697662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23888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 eaLnBrk="1" hangingPunct="1">
              <a:buAutoNum type="arabicParenR"/>
            </a:pP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Packung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Vitamin C gratis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-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Z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eitlich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begrenzte Aktion für Online-Einkäufe bei Verkaufsstart.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Wird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wiederhol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t.</a:t>
            </a: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 eaLnBrk="1" hangingPunct="1">
              <a:buFontTx/>
              <a:buAutoNum type="arabicParenR"/>
            </a:pP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Proben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von 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Helissa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Kollagen: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Z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eitlich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begrenzte Aktion für Online-Einkäufe bei Verkaufsstart.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Wird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wiederhol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t.</a:t>
            </a: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4x pro Jahr Wettbewerb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e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in sozialen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Medien - zum gewinnen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gibt es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ein Geschenkpaket mit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unseren Produkten</a:t>
            </a:r>
          </a:p>
          <a:p>
            <a:pPr marL="457200" indent="-457200" eaLnBrk="1" hangingPunct="1">
              <a:buAutoNum type="arabicParenR"/>
            </a:pPr>
            <a:endParaRPr lang="cs-CZ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Dem Händler werden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Broschüren über neue Produkte zur Verfügung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ge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stell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t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Auch Unterstützung für ein Newsletter ist möglich, sogar wünschenswert.</a:t>
            </a: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 eaLnBrk="1" hangingPunct="1"/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 eaLnBrk="1" hangingPunct="1"/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 eaLnBrk="1" hangingPunct="1"/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24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pozadie04">
            <a:extLst>
              <a:ext uri="{FF2B5EF4-FFF2-40B4-BE49-F238E27FC236}">
                <a16:creationId xmlns:a16="http://schemas.microsoft.com/office/drawing/2014/main" id="{B24EEDAC-3CB3-4222-9D55-F2538244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5">
            <a:extLst>
              <a:ext uri="{FF2B5EF4-FFF2-40B4-BE49-F238E27FC236}">
                <a16:creationId xmlns:a16="http://schemas.microsoft.com/office/drawing/2014/main" id="{16BA2674-EC96-47DB-AE7A-A3F4AB67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714375"/>
            <a:ext cx="647948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Die wichtigsten Marketinginstrumente - Offline</a:t>
            </a:r>
          </a:p>
        </p:txBody>
      </p:sp>
      <p:sp>
        <p:nvSpPr>
          <p:cNvPr id="17411" name="Line 6">
            <a:extLst>
              <a:ext uri="{FF2B5EF4-FFF2-40B4-BE49-F238E27FC236}">
                <a16:creationId xmlns:a16="http://schemas.microsoft.com/office/drawing/2014/main" id="{FF5101F4-4870-4D24-AD76-8313CBE1F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11">
            <a:extLst>
              <a:ext uri="{FF2B5EF4-FFF2-40B4-BE49-F238E27FC236}">
                <a16:creationId xmlns:a16="http://schemas.microsoft.com/office/drawing/2014/main" id="{3BC43DCF-CF31-4B0A-AEC7-DE101CAD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1532007"/>
            <a:ext cx="669766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23888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65113" indent="-265113" eaLnBrk="1" hangingPunct="1"/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5) Veröffentlichung von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Werbea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rtikeln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zu verschiedenen Themen (Saison, Sport,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Geburt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, Sonnenbaden) mit starken Inhalten und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Gründen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, warum 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Helissa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Collagen.</a:t>
            </a:r>
          </a:p>
          <a:p>
            <a:pPr marL="265113" indent="-265113" eaLnBrk="1" hangingPunct="1"/>
            <a:endParaRPr lang="de-DE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65113" indent="-265113" eaLnBrk="1" hangingPunct="1"/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6)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Gleich wie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in CZ und SK werden starke Influencer auf Instagram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angesprochen.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Diesen wird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das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Produkt für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Werbezwecke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und Tests zur Verfügung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ge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stellen.</a:t>
            </a:r>
          </a:p>
          <a:p>
            <a:pPr marL="265113" indent="-265113" eaLnBrk="1" hangingPunct="1"/>
            <a:endParaRPr lang="de-DE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65113" indent="-265113" eaLnBrk="1" hangingPunct="1"/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7) Wir werden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uns an Ihren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Marketingaktivitäten beteilig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en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. Was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gibt es für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Möglichkeiten?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-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Blog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s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, Banner, Wettbewerb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e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, Bewertungen, Beispiele, Ereignisse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und vieles mehr…</a:t>
            </a: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 eaLnBrk="1" hangingPunct="1">
              <a:buAutoNum type="arabicParenR"/>
            </a:pP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 eaLnBrk="1" hangingPunct="1"/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 eaLnBrk="1" hangingPunct="1"/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299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9" descr="pozadie04">
            <a:extLst>
              <a:ext uri="{FF2B5EF4-FFF2-40B4-BE49-F238E27FC236}">
                <a16:creationId xmlns:a16="http://schemas.microsoft.com/office/drawing/2014/main" id="{A0F156B6-596C-43F5-BB50-0B4D91D6E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 Box 4">
            <a:extLst>
              <a:ext uri="{FF2B5EF4-FFF2-40B4-BE49-F238E27FC236}">
                <a16:creationId xmlns:a16="http://schemas.microsoft.com/office/drawing/2014/main" id="{F36598EE-207B-443A-AD75-3DB04C553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519" y="723900"/>
            <a:ext cx="731488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      Vision</a:t>
            </a:r>
          </a:p>
        </p:txBody>
      </p:sp>
      <p:sp>
        <p:nvSpPr>
          <p:cNvPr id="15363" name="Line 5">
            <a:extLst>
              <a:ext uri="{FF2B5EF4-FFF2-40B4-BE49-F238E27FC236}">
                <a16:creationId xmlns:a16="http://schemas.microsoft.com/office/drawing/2014/main" id="{D1897EED-1C51-4BF5-ADC1-5A8470C9B3F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55700"/>
            <a:ext cx="284321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Text Box 7">
            <a:extLst>
              <a:ext uri="{FF2B5EF4-FFF2-40B4-BE49-F238E27FC236}">
                <a16:creationId xmlns:a16="http://schemas.microsoft.com/office/drawing/2014/main" id="{B8172B01-D825-495F-BF33-053C83D5C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519" y="1242276"/>
            <a:ext cx="4263388" cy="339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H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inter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der Gründung der Marke </a:t>
            </a: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Helissa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Collagen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steht d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ie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starke und energiegeladene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Frau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Romana 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Ljubasov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a</a:t>
            </a: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. E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ine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echte Liebhaberin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der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Natur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, erfolgreiche Unternehmerin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und eine 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Philant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h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ropin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Diese eigenschaften zeichnen Sie aus um das Untermehnen erfolgreich, mit positiver Energie, zu führen.</a:t>
            </a: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Obrázek 8" descr="Obsah obrázku pózování, stojící, muž, držení&#10;&#10;Popis byl vytvořen automaticky">
            <a:extLst>
              <a:ext uri="{FF2B5EF4-FFF2-40B4-BE49-F238E27FC236}">
                <a16:creationId xmlns:a16="http://schemas.microsoft.com/office/drawing/2014/main" id="{8C1606FA-2612-4B45-AC24-716E89182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615" y="1078984"/>
            <a:ext cx="3133355" cy="470003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0" descr="pozadie04">
            <a:extLst>
              <a:ext uri="{FF2B5EF4-FFF2-40B4-BE49-F238E27FC236}">
                <a16:creationId xmlns:a16="http://schemas.microsoft.com/office/drawing/2014/main" id="{7CDEB8CD-0786-4B01-AF85-D588A08E7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Line 5">
            <a:extLst>
              <a:ext uri="{FF2B5EF4-FFF2-40B4-BE49-F238E27FC236}">
                <a16:creationId xmlns:a16="http://schemas.microsoft.com/office/drawing/2014/main" id="{B5D505FD-1084-4B65-95A9-0C9B5AAC7B9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6300788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Text Box 9">
            <a:extLst>
              <a:ext uri="{FF2B5EF4-FFF2-40B4-BE49-F238E27FC236}">
                <a16:creationId xmlns:a16="http://schemas.microsoft.com/office/drawing/2014/main" id="{8DC8CA9C-2BA0-4A93-937C-FB9CB7E7F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557338"/>
            <a:ext cx="7273925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tabLst>
                <a:tab pos="533400" algn="l"/>
                <a:tab pos="7239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446088">
              <a:tabLst>
                <a:tab pos="533400" algn="l"/>
                <a:tab pos="7239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533400" algn="l"/>
                <a:tab pos="7239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533400" algn="l"/>
                <a:tab pos="7239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533400" algn="l"/>
                <a:tab pos="7239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  <a:tab pos="7239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  <a:tab pos="7239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  <a:tab pos="7239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  <a:tab pos="7239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lnSpc>
                <a:spcPct val="90000"/>
              </a:lnSpc>
            </a:pP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788988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SEO - Inhalt - Blogs - Testimonials – Referenzen</a:t>
            </a:r>
          </a:p>
          <a:p>
            <a:pPr marL="788988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PPC - Google-Anzeigen</a:t>
            </a:r>
          </a:p>
          <a:p>
            <a:pPr marL="788988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Soziale Medien - FB, IG, YT</a:t>
            </a:r>
          </a:p>
          <a:p>
            <a:pPr marL="788988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Influencer und Prominente</a:t>
            </a:r>
          </a:p>
          <a:p>
            <a:pPr marL="788988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Geschenke zum Testen</a:t>
            </a:r>
          </a:p>
          <a:p>
            <a:pPr marL="788988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Gesundheitsorientierte Medien (Websites für Ernährungs- und Schönheitsergänzungsmittel)</a:t>
            </a:r>
          </a:p>
          <a:p>
            <a:pPr marL="788988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630238" algn="l"/>
                <a:tab pos="723900" algn="l"/>
              </a:tabLst>
            </a:pP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Lifestyle-Medien</a:t>
            </a:r>
          </a:p>
          <a:p>
            <a:pPr marL="788988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630238" algn="l"/>
                <a:tab pos="723900" algn="l"/>
              </a:tabLst>
            </a:pP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Frauenorientierte Medien</a:t>
            </a:r>
          </a:p>
          <a:p>
            <a:pPr marL="788988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630238" algn="l"/>
                <a:tab pos="723900" algn="l"/>
              </a:tabLst>
            </a:pP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Sportorientierte Medien (Sportregeneration und Nahrungsergänzungsmittel)</a:t>
            </a:r>
          </a:p>
          <a:p>
            <a:pPr marL="788988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630238" algn="l"/>
                <a:tab pos="723900" algn="l"/>
              </a:tabLst>
            </a:pP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Spezialisierte Gesundheitsmedien</a:t>
            </a:r>
          </a:p>
        </p:txBody>
      </p:sp>
      <p:sp>
        <p:nvSpPr>
          <p:cNvPr id="19461" name="Text Box 11">
            <a:extLst>
              <a:ext uri="{FF2B5EF4-FFF2-40B4-BE49-F238E27FC236}">
                <a16:creationId xmlns:a16="http://schemas.microsoft.com/office/drawing/2014/main" id="{D45542EA-2C37-4BD2-BCD9-69B86650D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504825"/>
            <a:ext cx="66953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sz="3200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Strategie</a:t>
            </a:r>
            <a:r>
              <a:rPr lang="sk-SK" altLang="en-US" sz="3200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sz="3200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und</a:t>
            </a:r>
            <a:r>
              <a:rPr lang="sk-SK" altLang="en-US" sz="3200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sz="3200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Media</a:t>
            </a:r>
            <a:r>
              <a:rPr lang="sk-SK" altLang="en-US" sz="3200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Mix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0" descr="pozadie04">
            <a:extLst>
              <a:ext uri="{FF2B5EF4-FFF2-40B4-BE49-F238E27FC236}">
                <a16:creationId xmlns:a16="http://schemas.microsoft.com/office/drawing/2014/main" id="{A28FF51A-349B-425F-8A49-A6583CF99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-3176"/>
            <a:ext cx="9144000" cy="686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Line 5">
            <a:extLst>
              <a:ext uri="{FF2B5EF4-FFF2-40B4-BE49-F238E27FC236}">
                <a16:creationId xmlns:a16="http://schemas.microsoft.com/office/drawing/2014/main" id="{E03F123C-6680-4455-8C6E-2082DCB0072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6300788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Text Box 9">
            <a:extLst>
              <a:ext uri="{FF2B5EF4-FFF2-40B4-BE49-F238E27FC236}">
                <a16:creationId xmlns:a16="http://schemas.microsoft.com/office/drawing/2014/main" id="{8EA6719B-2985-4A82-A30A-8F15D6362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1624013"/>
            <a:ext cx="531013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533400" algn="l"/>
                <a:tab pos="7239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446088">
              <a:tabLst>
                <a:tab pos="533400" algn="l"/>
                <a:tab pos="7239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533400" algn="l"/>
                <a:tab pos="7239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533400" algn="l"/>
                <a:tab pos="7239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533400" algn="l"/>
                <a:tab pos="7239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  <a:tab pos="7239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  <a:tab pos="7239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  <a:tab pos="7239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  <a:tab pos="7239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788988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Hauptthema –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Branding,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da wir die Marke in Region D/A/CH bringen</a:t>
            </a:r>
            <a:endParaRPr lang="de-DE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788988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Anzeige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i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Magazin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en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, Broschüre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n und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Newsletter</a:t>
            </a:r>
          </a:p>
          <a:p>
            <a:pPr marL="788988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G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eschenke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zu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Bestellungen</a:t>
            </a:r>
            <a:endParaRPr lang="de-DE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788988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Im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L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aden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-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Proben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degustation</a:t>
            </a:r>
            <a:endParaRPr lang="de-DE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788988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Online-Wettbewerbe für Kunden</a:t>
            </a:r>
          </a:p>
          <a:p>
            <a:pPr marL="788988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Blogs und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Werbea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rtikel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mit nativem Werbeinhalt</a:t>
            </a:r>
          </a:p>
          <a:p>
            <a:pPr marL="788988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Gründe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warum Ihr Körper Kollagen benötigt</a:t>
            </a:r>
          </a:p>
          <a:p>
            <a:pPr marL="788988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Zielgruppe: Frauen - M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ü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tter</a:t>
            </a: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437" name="Text Box 11">
            <a:extLst>
              <a:ext uri="{FF2B5EF4-FFF2-40B4-BE49-F238E27FC236}">
                <a16:creationId xmlns:a16="http://schemas.microsoft.com/office/drawing/2014/main" id="{34184F21-27A1-48BC-98F6-BCA39378D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038" y="504825"/>
            <a:ext cx="6765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sz="3200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Strategie</a:t>
            </a:r>
            <a:r>
              <a:rPr lang="sk-SK" altLang="en-US" sz="3200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de-DE" altLang="en-US" sz="3200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für </a:t>
            </a:r>
            <a:r>
              <a:rPr lang="de-DE" altLang="en-US" sz="3200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Inspirit</a:t>
            </a:r>
            <a:r>
              <a:rPr lang="de-DE" altLang="en-US" sz="3200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-</a:t>
            </a:r>
            <a:r>
              <a:rPr lang="cs-CZ" altLang="en-US" sz="3200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H</a:t>
            </a:r>
            <a:r>
              <a:rPr lang="de-DE" altLang="en-US" sz="3200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uman</a:t>
            </a:r>
            <a:endParaRPr lang="sk-SK" altLang="en-US" sz="3200" b="1" u="none" dirty="0">
              <a:solidFill>
                <a:srgbClr val="B6A86D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442" y="677720"/>
            <a:ext cx="1847990" cy="18479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442" y="4309662"/>
            <a:ext cx="1847990" cy="184799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442" y="2504842"/>
            <a:ext cx="1847990" cy="184799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pozadie04">
            <a:extLst>
              <a:ext uri="{FF2B5EF4-FFF2-40B4-BE49-F238E27FC236}">
                <a16:creationId xmlns:a16="http://schemas.microsoft.com/office/drawing/2014/main" id="{3BB0FCE3-CC65-46F5-9D04-A679EA984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 Box 7">
            <a:extLst>
              <a:ext uri="{FF2B5EF4-FFF2-40B4-BE49-F238E27FC236}">
                <a16:creationId xmlns:a16="http://schemas.microsoft.com/office/drawing/2014/main" id="{657745ED-1575-4509-A617-C9971B5A0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697272"/>
            <a:ext cx="75090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cs-CZ" altLang="en-US" sz="3200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    Berichte über uns</a:t>
            </a:r>
            <a:endParaRPr lang="sk-SK" altLang="en-US" sz="3200" dirty="0"/>
          </a:p>
        </p:txBody>
      </p:sp>
      <p:sp>
        <p:nvSpPr>
          <p:cNvPr id="25603" name="Line 8">
            <a:extLst>
              <a:ext uri="{FF2B5EF4-FFF2-40B4-BE49-F238E27FC236}">
                <a16:creationId xmlns:a16="http://schemas.microsoft.com/office/drawing/2014/main" id="{D0843177-3177-4489-BF7E-F4635E64606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969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5" name="Text Box 15">
            <a:extLst>
              <a:ext uri="{FF2B5EF4-FFF2-40B4-BE49-F238E27FC236}">
                <a16:creationId xmlns:a16="http://schemas.microsoft.com/office/drawing/2014/main" id="{967AA32A-32A7-4E31-AB5F-C9B75CFDD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306" y="1527509"/>
            <a:ext cx="504031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cs-CZ" altLang="en-US" sz="1600" u="none" dirty="0">
                <a:solidFill>
                  <a:schemeClr val="bg1"/>
                </a:solidFill>
                <a:latin typeface="Calibri" panose="020F0502020204030204" pitchFamily="34" charset="0"/>
              </a:rPr>
              <a:t>Helissa wird auch im Schönheits oder Gesundheitssektor verwendet</a:t>
            </a:r>
            <a:r>
              <a:rPr lang="de-DE" altLang="en-US" sz="1600" u="none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pPr eaLnBrk="1" hangingPunct="1"/>
            <a:endParaRPr lang="de-DE" altLang="en-US" sz="16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de-DE" altLang="en-US" sz="16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Helissa</a:t>
            </a:r>
            <a:r>
              <a:rPr lang="de-DE" altLang="en-US" sz="1600" u="none" dirty="0">
                <a:solidFill>
                  <a:schemeClr val="bg1"/>
                </a:solidFill>
                <a:latin typeface="Calibri" panose="020F0502020204030204" pitchFamily="34" charset="0"/>
              </a:rPr>
              <a:t> Collagen nimmt an Fachkongressen, Seminaren und Veranstaltungen teil.</a:t>
            </a:r>
          </a:p>
          <a:p>
            <a:pPr eaLnBrk="1" hangingPunct="1"/>
            <a:endParaRPr lang="de-DE" altLang="en-US" sz="16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de-DE" altLang="en-US" sz="1600" u="none" dirty="0">
                <a:solidFill>
                  <a:schemeClr val="bg1"/>
                </a:solidFill>
                <a:latin typeface="Calibri" panose="020F0502020204030204" pitchFamily="34" charset="0"/>
              </a:rPr>
              <a:t>Marketingpublikationen </a:t>
            </a:r>
            <a:r>
              <a:rPr lang="cs-CZ" altLang="en-US" sz="16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wurden</a:t>
            </a:r>
            <a:r>
              <a:rPr lang="de-DE" altLang="en-US" sz="1600" u="none" dirty="0">
                <a:solidFill>
                  <a:schemeClr val="bg1"/>
                </a:solidFill>
                <a:latin typeface="Calibri" panose="020F0502020204030204" pitchFamily="34" charset="0"/>
              </a:rPr>
              <a:t> in renommierten pharmazeutischen / medizinischen Medien sowie in patientenorientierten Medien </a:t>
            </a:r>
            <a:r>
              <a:rPr lang="cs-CZ" altLang="en-US" sz="16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veröffentlicht</a:t>
            </a:r>
            <a:r>
              <a:rPr lang="de-DE" altLang="en-US" sz="1600" u="none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pPr eaLnBrk="1" hangingPunct="1"/>
            <a:endParaRPr lang="de-DE" altLang="en-US" sz="16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de-DE" altLang="en-US" sz="1600" u="none" dirty="0">
                <a:solidFill>
                  <a:schemeClr val="bg1"/>
                </a:solidFill>
                <a:latin typeface="Calibri" panose="020F0502020204030204" pitchFamily="34" charset="0"/>
              </a:rPr>
              <a:t>Innerhalb des Pharmasegments </a:t>
            </a:r>
            <a:r>
              <a:rPr lang="cs-CZ" altLang="en-US" sz="1600" u="none" dirty="0">
                <a:solidFill>
                  <a:schemeClr val="bg1"/>
                </a:solidFill>
                <a:latin typeface="Calibri" panose="020F0502020204030204" pitchFamily="34" charset="0"/>
              </a:rPr>
              <a:t>wurde unser Produkt als TOP empfehlenswert ausgezeichnet.</a:t>
            </a:r>
            <a:endParaRPr lang="de-DE" altLang="en-US" sz="16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/>
            <a:endParaRPr lang="de-DE" altLang="en-US" sz="16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600" u="none" dirty="0">
                <a:solidFill>
                  <a:schemeClr val="bg1"/>
                </a:solidFill>
                <a:latin typeface="Calibri" panose="020F0502020204030204" pitchFamily="34" charset="0"/>
              </a:rPr>
              <a:t>Nun</a:t>
            </a:r>
            <a:r>
              <a:rPr lang="de-DE" altLang="en-US" sz="1600" u="none" dirty="0">
                <a:solidFill>
                  <a:schemeClr val="bg1"/>
                </a:solidFill>
                <a:latin typeface="Calibri" panose="020F0502020204030204" pitchFamily="34" charset="0"/>
              </a:rPr>
              <a:t> arbeiten </a:t>
            </a:r>
            <a:r>
              <a:rPr lang="cs-CZ" altLang="en-US" sz="1600" u="none" dirty="0">
                <a:solidFill>
                  <a:schemeClr val="bg1"/>
                </a:solidFill>
                <a:latin typeface="Calibri" panose="020F0502020204030204" pitchFamily="34" charset="0"/>
              </a:rPr>
              <a:t>wir </a:t>
            </a:r>
            <a:r>
              <a:rPr lang="de-DE" altLang="en-US" sz="1600" u="none" dirty="0">
                <a:solidFill>
                  <a:schemeClr val="bg1"/>
                </a:solidFill>
                <a:latin typeface="Calibri" panose="020F0502020204030204" pitchFamily="34" charset="0"/>
              </a:rPr>
              <a:t>an Studien</a:t>
            </a:r>
            <a:r>
              <a:rPr lang="cs-CZ" altLang="en-US" sz="16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altLang="en-US" sz="1600" u="none" dirty="0">
                <a:solidFill>
                  <a:schemeClr val="bg1"/>
                </a:solidFill>
                <a:latin typeface="Calibri" panose="020F0502020204030204" pitchFamily="34" charset="0"/>
              </a:rPr>
              <a:t>zur </a:t>
            </a:r>
            <a:r>
              <a:rPr lang="cs-CZ" altLang="en-US" sz="1600" u="none" dirty="0">
                <a:solidFill>
                  <a:schemeClr val="bg1"/>
                </a:solidFill>
                <a:latin typeface="Calibri" panose="020F0502020204030204" pitchFamily="34" charset="0"/>
              </a:rPr>
              <a:t>Kontrolle</a:t>
            </a:r>
            <a:r>
              <a:rPr lang="de-DE" altLang="en-US" sz="1600" u="none" dirty="0">
                <a:solidFill>
                  <a:schemeClr val="bg1"/>
                </a:solidFill>
                <a:latin typeface="Calibri" panose="020F0502020204030204" pitchFamily="34" charset="0"/>
              </a:rPr>
              <a:t> der Hautelastizität und Feuchtigkeit.</a:t>
            </a:r>
            <a:r>
              <a:rPr lang="sk-SK" altLang="en-US" sz="1600" dirty="0">
                <a:latin typeface="Calibri" panose="020F0502020204030204" pitchFamily="34" charset="0"/>
              </a:rPr>
              <a:t> </a:t>
            </a:r>
          </a:p>
        </p:txBody>
      </p:sp>
      <p:grpSp>
        <p:nvGrpSpPr>
          <p:cNvPr id="25606" name="Group 21">
            <a:extLst>
              <a:ext uri="{FF2B5EF4-FFF2-40B4-BE49-F238E27FC236}">
                <a16:creationId xmlns:a16="http://schemas.microsoft.com/office/drawing/2014/main" id="{BF7E1813-FEFA-4F29-A52C-6858C426F7AF}"/>
              </a:ext>
            </a:extLst>
          </p:cNvPr>
          <p:cNvGrpSpPr>
            <a:grpSpLocks/>
          </p:cNvGrpSpPr>
          <p:nvPr/>
        </p:nvGrpSpPr>
        <p:grpSpPr bwMode="auto">
          <a:xfrm rot="-184086">
            <a:off x="5586413" y="787400"/>
            <a:ext cx="3059112" cy="5688013"/>
            <a:chOff x="3606" y="346"/>
            <a:chExt cx="1987" cy="3423"/>
          </a:xfrm>
        </p:grpSpPr>
        <p:pic>
          <p:nvPicPr>
            <p:cNvPr id="25607" name="Picture 19" descr="bedeker">
              <a:extLst>
                <a:ext uri="{FF2B5EF4-FFF2-40B4-BE49-F238E27FC236}">
                  <a16:creationId xmlns:a16="http://schemas.microsoft.com/office/drawing/2014/main" id="{6D819A96-991C-4900-8104-21AEE5394E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9368">
              <a:off x="3606" y="2205"/>
              <a:ext cx="1135" cy="1564"/>
            </a:xfrm>
            <a:prstGeom prst="rect">
              <a:avLst/>
            </a:prstGeom>
            <a:noFill/>
            <a:ln w="9525">
              <a:solidFill>
                <a:srgbClr val="F2CB5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8" name="Obrázok 1">
              <a:extLst>
                <a:ext uri="{FF2B5EF4-FFF2-40B4-BE49-F238E27FC236}">
                  <a16:creationId xmlns:a16="http://schemas.microsoft.com/office/drawing/2014/main" id="{BBA9E8D1-E81B-4CE5-A55A-0A780C4AF7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89280">
              <a:off x="3833" y="346"/>
              <a:ext cx="1244" cy="1616"/>
            </a:xfrm>
            <a:prstGeom prst="rect">
              <a:avLst/>
            </a:prstGeom>
            <a:noFill/>
            <a:ln w="9525">
              <a:solidFill>
                <a:srgbClr val="F2CB5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9" name="Obrázok 1">
              <a:extLst>
                <a:ext uri="{FF2B5EF4-FFF2-40B4-BE49-F238E27FC236}">
                  <a16:creationId xmlns:a16="http://schemas.microsoft.com/office/drawing/2014/main" id="{72E88255-78B7-4935-87B1-0C1452727D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6440">
              <a:off x="4316" y="1418"/>
              <a:ext cx="1277" cy="1445"/>
            </a:xfrm>
            <a:prstGeom prst="rect">
              <a:avLst/>
            </a:prstGeom>
            <a:noFill/>
            <a:ln w="9525">
              <a:solidFill>
                <a:srgbClr val="F2CB5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0" descr="pozadie04">
            <a:extLst>
              <a:ext uri="{FF2B5EF4-FFF2-40B4-BE49-F238E27FC236}">
                <a16:creationId xmlns:a16="http://schemas.microsoft.com/office/drawing/2014/main" id="{AD77E91C-7C4E-4F9C-BA42-45C9880CD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7">
            <a:extLst>
              <a:ext uri="{FF2B5EF4-FFF2-40B4-BE49-F238E27FC236}">
                <a16:creationId xmlns:a16="http://schemas.microsoft.com/office/drawing/2014/main" id="{9C987D87-EFA3-48E9-A02C-E556B31FF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739775"/>
            <a:ext cx="741484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Kollagen, das Menschen wirklich hilft</a:t>
            </a:r>
            <a:endParaRPr lang="sk-SK" altLang="en-US" dirty="0">
              <a:solidFill>
                <a:srgbClr val="B6A86D"/>
              </a:solidFill>
              <a:latin typeface="Calibri" panose="020F0502020204030204" pitchFamily="34" charset="0"/>
            </a:endParaRPr>
          </a:p>
        </p:txBody>
      </p:sp>
      <p:sp>
        <p:nvSpPr>
          <p:cNvPr id="26627" name="Line 8">
            <a:extLst>
              <a:ext uri="{FF2B5EF4-FFF2-40B4-BE49-F238E27FC236}">
                <a16:creationId xmlns:a16="http://schemas.microsoft.com/office/drawing/2014/main" id="{32904FE0-0E27-43B1-B209-44F8933BFB0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96975"/>
            <a:ext cx="6156325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8" name="Text Box 11">
            <a:extLst>
              <a:ext uri="{FF2B5EF4-FFF2-40B4-BE49-F238E27FC236}">
                <a16:creationId xmlns:a16="http://schemas.microsoft.com/office/drawing/2014/main" id="{F8551B22-481A-4669-A44E-4109282A0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557338"/>
            <a:ext cx="4427015" cy="337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600" u="none" dirty="0">
                <a:solidFill>
                  <a:schemeClr val="bg1"/>
                </a:solidFill>
              </a:rPr>
              <a:t>Romana </a:t>
            </a:r>
            <a:r>
              <a:rPr lang="de-DE" sz="1600" u="none" dirty="0" err="1">
                <a:solidFill>
                  <a:schemeClr val="bg1"/>
                </a:solidFill>
              </a:rPr>
              <a:t>Ljubasová</a:t>
            </a:r>
            <a:r>
              <a:rPr lang="cs-CZ" sz="1600" u="none" dirty="0">
                <a:solidFill>
                  <a:schemeClr val="bg1"/>
                </a:solidFill>
              </a:rPr>
              <a:t>,</a:t>
            </a:r>
            <a:r>
              <a:rPr lang="de-DE" sz="1600" u="none" dirty="0">
                <a:solidFill>
                  <a:schemeClr val="bg1"/>
                </a:solidFill>
              </a:rPr>
              <a:t> hat als Inhaberin</a:t>
            </a:r>
            <a:r>
              <a:rPr lang="cs-CZ" sz="1600" u="none" dirty="0">
                <a:solidFill>
                  <a:schemeClr val="bg1"/>
                </a:solidFill>
              </a:rPr>
              <a:t> Herzblut </a:t>
            </a:r>
            <a:r>
              <a:rPr lang="de-DE" sz="1600" u="none" dirty="0">
                <a:solidFill>
                  <a:schemeClr val="bg1"/>
                </a:solidFill>
              </a:rPr>
              <a:t>in die Unternehmensphilosophie eingebracht</a:t>
            </a:r>
            <a:r>
              <a:rPr lang="cs-CZ" sz="1600" u="none" dirty="0">
                <a:solidFill>
                  <a:schemeClr val="bg1"/>
                </a:solidFill>
              </a:rPr>
              <a:t> und die </a:t>
            </a:r>
            <a:r>
              <a:rPr lang="de-DE" sz="1600" u="none" dirty="0">
                <a:solidFill>
                  <a:schemeClr val="bg1"/>
                </a:solidFill>
              </a:rPr>
              <a:t>Idee der gegenseitigen Hilfe.</a:t>
            </a:r>
            <a:r>
              <a:rPr lang="cs-CZ" sz="1600" u="none" dirty="0">
                <a:solidFill>
                  <a:schemeClr val="bg1"/>
                </a:solidFill>
              </a:rPr>
              <a:t> Helissa </a:t>
            </a:r>
            <a:r>
              <a:rPr lang="de-DE" sz="1600" u="none" dirty="0">
                <a:solidFill>
                  <a:schemeClr val="bg1"/>
                </a:solidFill>
              </a:rPr>
              <a:t>unterstützt DEBRA, eine</a:t>
            </a:r>
            <a:r>
              <a:rPr lang="cs-CZ" sz="1600" u="none" dirty="0">
                <a:solidFill>
                  <a:schemeClr val="bg1"/>
                </a:solidFill>
              </a:rPr>
              <a:t> </a:t>
            </a:r>
            <a:r>
              <a:rPr lang="de-DE" sz="1600" u="none" dirty="0">
                <a:solidFill>
                  <a:schemeClr val="bg1"/>
                </a:solidFill>
              </a:rPr>
              <a:t>Patientenorganisation, </a:t>
            </a:r>
            <a:r>
              <a:rPr lang="cs-CZ" sz="1600" u="none" dirty="0">
                <a:solidFill>
                  <a:schemeClr val="bg1"/>
                </a:solidFill>
              </a:rPr>
              <a:t>welche die</a:t>
            </a:r>
            <a:r>
              <a:rPr lang="de-DE" sz="1600" u="none" dirty="0">
                <a:solidFill>
                  <a:schemeClr val="bg1"/>
                </a:solidFill>
              </a:rPr>
              <a:t> Schmetterlings</a:t>
            </a:r>
            <a:r>
              <a:rPr lang="cs-CZ" sz="1600" u="none" dirty="0" err="1">
                <a:solidFill>
                  <a:schemeClr val="bg1"/>
                </a:solidFill>
              </a:rPr>
              <a:t>krankheits</a:t>
            </a:r>
            <a:r>
              <a:rPr lang="de-DE" sz="1600" u="none" dirty="0" err="1">
                <a:solidFill>
                  <a:schemeClr val="bg1"/>
                </a:solidFill>
              </a:rPr>
              <a:t>gemeinschaft</a:t>
            </a:r>
            <a:r>
              <a:rPr lang="de-DE" sz="1600" u="none" dirty="0">
                <a:solidFill>
                  <a:schemeClr val="bg1"/>
                </a:solidFill>
              </a:rPr>
              <a:t> unterstützt</a:t>
            </a:r>
            <a:r>
              <a:rPr lang="cs-CZ" sz="1600" u="none" dirty="0">
                <a:solidFill>
                  <a:schemeClr val="bg1"/>
                </a:solidFill>
              </a:rPr>
              <a:t>.</a:t>
            </a:r>
            <a:r>
              <a:rPr lang="de-DE" sz="1600" u="none" dirty="0">
                <a:solidFill>
                  <a:schemeClr val="bg1"/>
                </a:solidFill>
              </a:rPr>
              <a:t> </a:t>
            </a:r>
            <a:r>
              <a:rPr lang="cs-CZ" sz="1600" u="none" dirty="0">
                <a:solidFill>
                  <a:schemeClr val="bg1"/>
                </a:solidFill>
              </a:rPr>
              <a:t>Zusätzlich </a:t>
            </a:r>
            <a:r>
              <a:rPr lang="de-DE" sz="1600" u="none" dirty="0">
                <a:solidFill>
                  <a:schemeClr val="bg1"/>
                </a:solidFill>
              </a:rPr>
              <a:t>das Animal Freedom </a:t>
            </a:r>
            <a:r>
              <a:rPr lang="de-DE" sz="1600" u="none" dirty="0" err="1">
                <a:solidFill>
                  <a:schemeClr val="bg1"/>
                </a:solidFill>
              </a:rPr>
              <a:t>Shelter</a:t>
            </a:r>
            <a:r>
              <a:rPr lang="de-DE" sz="1600" u="none" dirty="0">
                <a:solidFill>
                  <a:schemeClr val="bg1"/>
                </a:solidFill>
              </a:rPr>
              <a:t> </a:t>
            </a:r>
            <a:r>
              <a:rPr lang="cs-CZ" sz="1600" u="none" dirty="0">
                <a:solidFill>
                  <a:schemeClr val="bg1"/>
                </a:solidFill>
              </a:rPr>
              <a:t>und</a:t>
            </a:r>
            <a:r>
              <a:rPr lang="de-DE" sz="1600" u="none" dirty="0">
                <a:solidFill>
                  <a:schemeClr val="bg1"/>
                </a:solidFill>
              </a:rPr>
              <a:t> </a:t>
            </a:r>
            <a:r>
              <a:rPr lang="cs-CZ" sz="1600" u="none" dirty="0">
                <a:solidFill>
                  <a:schemeClr val="bg1"/>
                </a:solidFill>
              </a:rPr>
              <a:t>Hippotherapie für </a:t>
            </a:r>
            <a:r>
              <a:rPr lang="de-DE" sz="1600" u="none" dirty="0">
                <a:solidFill>
                  <a:schemeClr val="bg1"/>
                </a:solidFill>
              </a:rPr>
              <a:t>Patienten mit Dawn-Syndrom.</a:t>
            </a:r>
            <a:endParaRPr lang="sk-SK" sz="1600" u="none" dirty="0">
              <a:solidFill>
                <a:schemeClr val="bg1"/>
              </a:solidFill>
            </a:endParaRPr>
          </a:p>
        </p:txBody>
      </p:sp>
      <p:pic>
        <p:nvPicPr>
          <p:cNvPr id="3" name="Obrázek 2" descr="Obsah obrázku exteriér, plot, osoba, muž&#10;&#10;Popis byl vytvořen automaticky">
            <a:extLst>
              <a:ext uri="{FF2B5EF4-FFF2-40B4-BE49-F238E27FC236}">
                <a16:creationId xmlns:a16="http://schemas.microsoft.com/office/drawing/2014/main" id="{71F99E45-FE02-4AD8-8EC4-26719651C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277457"/>
            <a:ext cx="2734319" cy="2055549"/>
          </a:xfrm>
          <a:prstGeom prst="rect">
            <a:avLst/>
          </a:prstGeom>
        </p:spPr>
      </p:pic>
      <p:pic>
        <p:nvPicPr>
          <p:cNvPr id="5" name="Obrázek 4" descr="Obsah obrázku exteriér, kůň, savci, zvíře&#10;&#10;Popis byl vytvořen automaticky">
            <a:extLst>
              <a:ext uri="{FF2B5EF4-FFF2-40B4-BE49-F238E27FC236}">
                <a16:creationId xmlns:a16="http://schemas.microsoft.com/office/drawing/2014/main" id="{3F9CDAE2-B995-4CC0-9B7C-FD2D080E5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852" y="3553895"/>
            <a:ext cx="3384376" cy="202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61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0" descr="pozadie04">
            <a:extLst>
              <a:ext uri="{FF2B5EF4-FFF2-40B4-BE49-F238E27FC236}">
                <a16:creationId xmlns:a16="http://schemas.microsoft.com/office/drawing/2014/main" id="{AD77E91C-7C4E-4F9C-BA42-45C9880CD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7">
            <a:extLst>
              <a:ext uri="{FF2B5EF4-FFF2-40B4-BE49-F238E27FC236}">
                <a16:creationId xmlns:a16="http://schemas.microsoft.com/office/drawing/2014/main" id="{9C987D87-EFA3-48E9-A02C-E556B31FF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637519"/>
            <a:ext cx="6767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Testimonials</a:t>
            </a:r>
            <a:endParaRPr lang="sk-SK" altLang="en-US" dirty="0">
              <a:solidFill>
                <a:srgbClr val="B6A86D"/>
              </a:solidFill>
              <a:latin typeface="Calibri" panose="020F0502020204030204" pitchFamily="34" charset="0"/>
            </a:endParaRPr>
          </a:p>
        </p:txBody>
      </p:sp>
      <p:sp>
        <p:nvSpPr>
          <p:cNvPr id="26627" name="Line 8">
            <a:extLst>
              <a:ext uri="{FF2B5EF4-FFF2-40B4-BE49-F238E27FC236}">
                <a16:creationId xmlns:a16="http://schemas.microsoft.com/office/drawing/2014/main" id="{32904FE0-0E27-43B1-B209-44F8933BFB0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96975"/>
            <a:ext cx="6156325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8" name="Text Box 11">
            <a:extLst>
              <a:ext uri="{FF2B5EF4-FFF2-40B4-BE49-F238E27FC236}">
                <a16:creationId xmlns:a16="http://schemas.microsoft.com/office/drawing/2014/main" id="{F8551B22-481A-4669-A44E-4109282A0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508" y="1451746"/>
            <a:ext cx="6567988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sz="1400" u="none" dirty="0">
                <a:solidFill>
                  <a:schemeClr val="bg1"/>
                </a:solidFill>
              </a:rPr>
              <a:t>Paula: Bisher habe ich </a:t>
            </a:r>
            <a:r>
              <a:rPr lang="cs-CZ" sz="1400" u="none" dirty="0">
                <a:solidFill>
                  <a:schemeClr val="bg1"/>
                </a:solidFill>
              </a:rPr>
              <a:t>zwei</a:t>
            </a:r>
            <a:r>
              <a:rPr lang="de-DE" sz="1400" u="none" dirty="0">
                <a:solidFill>
                  <a:schemeClr val="bg1"/>
                </a:solidFill>
              </a:rPr>
              <a:t> Packungen </a:t>
            </a:r>
            <a:r>
              <a:rPr lang="cs-CZ" sz="1400" u="none" dirty="0">
                <a:solidFill>
                  <a:schemeClr val="bg1"/>
                </a:solidFill>
              </a:rPr>
              <a:t>eingenommen</a:t>
            </a:r>
            <a:r>
              <a:rPr lang="de-DE" sz="1400" u="none" dirty="0">
                <a:solidFill>
                  <a:schemeClr val="bg1"/>
                </a:solidFill>
              </a:rPr>
              <a:t> und bin äußerst zufrieden. </a:t>
            </a:r>
            <a:r>
              <a:rPr lang="cs-CZ" sz="1400" u="none" dirty="0">
                <a:solidFill>
                  <a:schemeClr val="bg1"/>
                </a:solidFill>
              </a:rPr>
              <a:t>Ergebnisse sind jetzt schon sichtbar</a:t>
            </a:r>
            <a:r>
              <a:rPr lang="de-DE" sz="1400" u="none" dirty="0">
                <a:solidFill>
                  <a:schemeClr val="bg1"/>
                </a:solidFill>
              </a:rPr>
              <a:t>- meine Haut ist </a:t>
            </a:r>
            <a:r>
              <a:rPr lang="cs-CZ" sz="1400" u="none" dirty="0" err="1">
                <a:solidFill>
                  <a:schemeClr val="bg1"/>
                </a:solidFill>
              </a:rPr>
              <a:t>strahlender</a:t>
            </a:r>
            <a:r>
              <a:rPr lang="de-DE" sz="1400" u="none" dirty="0">
                <a:solidFill>
                  <a:schemeClr val="bg1"/>
                </a:solidFill>
              </a:rPr>
              <a:t> und straffer </a:t>
            </a:r>
            <a:r>
              <a:rPr lang="cs-CZ" sz="1400" u="none" dirty="0" err="1">
                <a:solidFill>
                  <a:schemeClr val="bg1"/>
                </a:solidFill>
              </a:rPr>
              <a:t>mit</a:t>
            </a:r>
            <a:r>
              <a:rPr lang="cs-CZ" sz="1400" u="none" dirty="0">
                <a:solidFill>
                  <a:schemeClr val="bg1"/>
                </a:solidFill>
              </a:rPr>
              <a:t> </a:t>
            </a:r>
            <a:r>
              <a:rPr lang="de-DE" sz="1400" u="none" dirty="0">
                <a:solidFill>
                  <a:schemeClr val="bg1"/>
                </a:solidFill>
              </a:rPr>
              <a:t>weniger Falten. Zunächst habe ich es wegen Haarausfall und schlechter </a:t>
            </a:r>
            <a:r>
              <a:rPr lang="cs-CZ" sz="1400" u="none" dirty="0" err="1">
                <a:solidFill>
                  <a:schemeClr val="bg1"/>
                </a:solidFill>
              </a:rPr>
              <a:t>Haarq</a:t>
            </a:r>
            <a:r>
              <a:rPr lang="de-DE" sz="1400" u="none" dirty="0" err="1">
                <a:solidFill>
                  <a:schemeClr val="bg1"/>
                </a:solidFill>
              </a:rPr>
              <a:t>ualität</a:t>
            </a:r>
            <a:r>
              <a:rPr lang="de-DE" sz="1400" u="none" dirty="0">
                <a:solidFill>
                  <a:schemeClr val="bg1"/>
                </a:solidFill>
              </a:rPr>
              <a:t> verwendet. Selbst nach so kurzer Zeit verdichteten sich meine Haare und hörten auf zu brechen. Nach drei Kindern habe ich verschiedene Vitamine, Haar</a:t>
            </a:r>
            <a:r>
              <a:rPr lang="cs-CZ" sz="1400" u="none" dirty="0">
                <a:solidFill>
                  <a:schemeClr val="bg1"/>
                </a:solidFill>
              </a:rPr>
              <a:t>wuchsmittel</a:t>
            </a:r>
            <a:r>
              <a:rPr lang="de-DE" sz="1400" u="none" dirty="0">
                <a:solidFill>
                  <a:schemeClr val="bg1"/>
                </a:solidFill>
              </a:rPr>
              <a:t> und verschiedene Shampoos verwendet, aber</a:t>
            </a:r>
            <a:r>
              <a:rPr lang="cs-CZ" sz="1400" u="none" dirty="0">
                <a:solidFill>
                  <a:schemeClr val="bg1"/>
                </a:solidFill>
              </a:rPr>
              <a:t> nur Helissa</a:t>
            </a:r>
            <a:r>
              <a:rPr lang="de-DE" sz="1400" u="none" dirty="0">
                <a:solidFill>
                  <a:schemeClr val="bg1"/>
                </a:solidFill>
              </a:rPr>
              <a:t> Collagen hat mir geholfen. </a:t>
            </a:r>
            <a:r>
              <a:rPr lang="cs-CZ" sz="1400" u="none" dirty="0">
                <a:solidFill>
                  <a:schemeClr val="bg1"/>
                </a:solidFill>
              </a:rPr>
              <a:t>Weiterer Vorteil ist, dass ich es</a:t>
            </a:r>
            <a:r>
              <a:rPr lang="de-DE" sz="1400" u="none" dirty="0">
                <a:solidFill>
                  <a:schemeClr val="bg1"/>
                </a:solidFill>
              </a:rPr>
              <a:t> einfach zu jeder Tageszeit in ein</a:t>
            </a:r>
            <a:r>
              <a:rPr lang="cs-CZ" sz="1400" u="none" dirty="0" err="1">
                <a:solidFill>
                  <a:schemeClr val="bg1"/>
                </a:solidFill>
              </a:rPr>
              <a:t>em</a:t>
            </a:r>
            <a:r>
              <a:rPr lang="de-DE" sz="1400" u="none" dirty="0">
                <a:solidFill>
                  <a:schemeClr val="bg1"/>
                </a:solidFill>
              </a:rPr>
              <a:t> Glas Wasser </a:t>
            </a:r>
            <a:r>
              <a:rPr lang="cs-CZ" sz="1400" u="none" dirty="0">
                <a:solidFill>
                  <a:schemeClr val="bg1"/>
                </a:solidFill>
              </a:rPr>
              <a:t>einnehmen kann</a:t>
            </a:r>
            <a:r>
              <a:rPr lang="de-DE" sz="1400" u="none" dirty="0">
                <a:solidFill>
                  <a:schemeClr val="bg1"/>
                </a:solidFill>
              </a:rPr>
              <a:t>. </a:t>
            </a:r>
            <a:r>
              <a:rPr lang="cs-CZ" sz="1400" u="none" dirty="0">
                <a:solidFill>
                  <a:schemeClr val="bg1"/>
                </a:solidFill>
              </a:rPr>
              <a:t>Ich werde es </a:t>
            </a:r>
            <a:r>
              <a:rPr lang="de-DE" sz="1400" u="none" dirty="0">
                <a:solidFill>
                  <a:schemeClr val="bg1"/>
                </a:solidFill>
              </a:rPr>
              <a:t>weiterhin verwenden und kann es </a:t>
            </a:r>
            <a:r>
              <a:rPr lang="cs-CZ" sz="1400" u="none" dirty="0">
                <a:solidFill>
                  <a:schemeClr val="bg1"/>
                </a:solidFill>
              </a:rPr>
              <a:t>stark</a:t>
            </a:r>
            <a:r>
              <a:rPr lang="de-DE" sz="1400" u="none" dirty="0">
                <a:solidFill>
                  <a:schemeClr val="bg1"/>
                </a:solidFill>
              </a:rPr>
              <a:t> empfehlen.</a:t>
            </a:r>
          </a:p>
          <a:p>
            <a:endParaRPr lang="de-DE" sz="1400" u="none" dirty="0">
              <a:solidFill>
                <a:schemeClr val="bg1"/>
              </a:solidFill>
            </a:endParaRPr>
          </a:p>
          <a:p>
            <a:endParaRPr lang="de-DE" sz="1400" u="none" dirty="0">
              <a:solidFill>
                <a:schemeClr val="bg1"/>
              </a:solidFill>
            </a:endParaRPr>
          </a:p>
          <a:p>
            <a:r>
              <a:rPr lang="de-DE" sz="1400" u="none" dirty="0">
                <a:solidFill>
                  <a:schemeClr val="bg1"/>
                </a:solidFill>
              </a:rPr>
              <a:t>Karolina </a:t>
            </a:r>
            <a:r>
              <a:rPr lang="de-DE" sz="1400" u="none" dirty="0" err="1">
                <a:solidFill>
                  <a:schemeClr val="bg1"/>
                </a:solidFill>
              </a:rPr>
              <a:t>Chomistek</a:t>
            </a:r>
            <a:r>
              <a:rPr lang="de-DE" sz="1400" u="none" dirty="0">
                <a:solidFill>
                  <a:schemeClr val="bg1"/>
                </a:solidFill>
              </a:rPr>
              <a:t>: Supermodel</a:t>
            </a:r>
          </a:p>
          <a:p>
            <a:endParaRPr lang="cs-CZ" sz="1400" u="none" dirty="0">
              <a:solidFill>
                <a:schemeClr val="bg1"/>
              </a:solidFill>
            </a:endParaRPr>
          </a:p>
          <a:p>
            <a:r>
              <a:rPr lang="cs-CZ" sz="1400" u="none" dirty="0">
                <a:solidFill>
                  <a:schemeClr val="bg1"/>
                </a:solidFill>
              </a:rPr>
              <a:t>Helissa Collagen benutze ich schon länger und seitdem ist schluss mit Haarausfall. Die Kvalität meiner Haut hat sich auch verbesert</a:t>
            </a:r>
            <a:r>
              <a:rPr lang="de-DE" sz="1400" u="none" dirty="0">
                <a:solidFill>
                  <a:schemeClr val="bg1"/>
                </a:solidFill>
              </a:rPr>
              <a:t>. </a:t>
            </a:r>
            <a:r>
              <a:rPr lang="cs-CZ" sz="1400" u="none" dirty="0">
                <a:solidFill>
                  <a:schemeClr val="bg1"/>
                </a:solidFill>
              </a:rPr>
              <a:t>Mein Helissa –- Drink</a:t>
            </a:r>
            <a:r>
              <a:rPr lang="de-DE" sz="1400" u="none" dirty="0">
                <a:solidFill>
                  <a:schemeClr val="bg1"/>
                </a:solidFill>
              </a:rPr>
              <a:t> ist Teil meines täglichen Morgenrituals.</a:t>
            </a:r>
          </a:p>
          <a:p>
            <a:endParaRPr lang="sk-SK" sz="1400" u="none" dirty="0">
              <a:solidFill>
                <a:schemeClr val="bg1"/>
              </a:solidFill>
            </a:endParaRPr>
          </a:p>
        </p:txBody>
      </p:sp>
      <p:pic>
        <p:nvPicPr>
          <p:cNvPr id="4" name="Obrázek 3" descr="Obsah obrázku osoba, stůl, interiér, vsedě&#10;&#10;Popis byl vytvořen automaticky">
            <a:extLst>
              <a:ext uri="{FF2B5EF4-FFF2-40B4-BE49-F238E27FC236}">
                <a16:creationId xmlns:a16="http://schemas.microsoft.com/office/drawing/2014/main" id="{7696275E-D143-4F7D-B51B-33CDB9DC4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16737"/>
            <a:ext cx="1555595" cy="2074126"/>
          </a:xfrm>
          <a:prstGeom prst="rect">
            <a:avLst/>
          </a:prstGeom>
        </p:spPr>
      </p:pic>
      <p:pic>
        <p:nvPicPr>
          <p:cNvPr id="6" name="Obrázek 5" descr="Obsah obrázku osoba, žena, interiér, držení&#10;&#10;Popis byl vytvořen automaticky">
            <a:extLst>
              <a:ext uri="{FF2B5EF4-FFF2-40B4-BE49-F238E27FC236}">
                <a16:creationId xmlns:a16="http://schemas.microsoft.com/office/drawing/2014/main" id="{F8E6696C-ABF5-43A2-9EBB-51AD4B6E6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84110"/>
            <a:ext cx="1483587" cy="199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17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pozadie04">
            <a:extLst>
              <a:ext uri="{FF2B5EF4-FFF2-40B4-BE49-F238E27FC236}">
                <a16:creationId xmlns:a16="http://schemas.microsoft.com/office/drawing/2014/main" id="{B24EEDAC-3CB3-4222-9D55-F2538244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5">
            <a:extLst>
              <a:ext uri="{FF2B5EF4-FFF2-40B4-BE49-F238E27FC236}">
                <a16:creationId xmlns:a16="http://schemas.microsoft.com/office/drawing/2014/main" id="{16BA2674-EC96-47DB-AE7A-A3F4AB67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350505"/>
            <a:ext cx="65514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Incapet Collagen</a:t>
            </a:r>
          </a:p>
        </p:txBody>
      </p:sp>
      <p:sp>
        <p:nvSpPr>
          <p:cNvPr id="17411" name="Line 6">
            <a:extLst>
              <a:ext uri="{FF2B5EF4-FFF2-40B4-BE49-F238E27FC236}">
                <a16:creationId xmlns:a16="http://schemas.microsoft.com/office/drawing/2014/main" id="{FF5101F4-4870-4D24-AD76-8313CBE1F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11">
            <a:extLst>
              <a:ext uri="{FF2B5EF4-FFF2-40B4-BE49-F238E27FC236}">
                <a16:creationId xmlns:a16="http://schemas.microsoft.com/office/drawing/2014/main" id="{3BC43DCF-CF31-4B0A-AEC7-DE101CAD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457954"/>
            <a:ext cx="70567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23888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/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Ein Produkt, welches das Vertrauen der Tierliebhaber geweckt hat.</a:t>
            </a:r>
          </a:p>
          <a:p>
            <a:pPr marL="0" indent="0" eaLnBrk="1" hangingPunct="1"/>
            <a:endParaRPr lang="cs-CZ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EC5602-D7C8-424A-BA94-06F83EECD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04" y="1987937"/>
            <a:ext cx="3805320" cy="346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12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pozadie04">
            <a:extLst>
              <a:ext uri="{FF2B5EF4-FFF2-40B4-BE49-F238E27FC236}">
                <a16:creationId xmlns:a16="http://schemas.microsoft.com/office/drawing/2014/main" id="{B24EEDAC-3CB3-4222-9D55-F2538244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5">
            <a:extLst>
              <a:ext uri="{FF2B5EF4-FFF2-40B4-BE49-F238E27FC236}">
                <a16:creationId xmlns:a16="http://schemas.microsoft.com/office/drawing/2014/main" id="{16BA2674-EC96-47DB-AE7A-A3F4AB67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350505"/>
            <a:ext cx="69115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Gep</a:t>
            </a:r>
            <a:r>
              <a:rPr lang="de-DE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rüfte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Qualität – Incapet Collagen</a:t>
            </a:r>
          </a:p>
          <a:p>
            <a:pPr eaLnBrk="1" hangingPunct="1"/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7411" name="Line 6">
            <a:extLst>
              <a:ext uri="{FF2B5EF4-FFF2-40B4-BE49-F238E27FC236}">
                <a16:creationId xmlns:a16="http://schemas.microsoft.com/office/drawing/2014/main" id="{FF5101F4-4870-4D24-AD76-8313CBE1F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Obrázek 2" descr="Obsah obrázku exteriér, podepsat, míč, vsedě&#10;&#10;Popis byl vytvořen automaticky">
            <a:extLst>
              <a:ext uri="{FF2B5EF4-FFF2-40B4-BE49-F238E27FC236}">
                <a16:creationId xmlns:a16="http://schemas.microsoft.com/office/drawing/2014/main" id="{B3128955-5C41-47A9-ABB2-61391151A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46" y="4365496"/>
            <a:ext cx="1445717" cy="152495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246D417-2CDC-44AD-B60F-858302CD4A6D}"/>
              </a:ext>
            </a:extLst>
          </p:cNvPr>
          <p:cNvSpPr/>
          <p:nvPr/>
        </p:nvSpPr>
        <p:spPr>
          <a:xfrm>
            <a:off x="539552" y="1268760"/>
            <a:ext cx="51125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/>
            <a:r>
              <a:rPr lang="de-DE" altLang="en-US" u="none" dirty="0">
                <a:solidFill>
                  <a:schemeClr val="bg1"/>
                </a:solidFill>
                <a:latin typeface="Calibri" panose="020F0502020204030204" pitchFamily="34" charset="0"/>
              </a:rPr>
              <a:t>Das Unternehmen hat mehrere Zertifikate für Produktreinheit</a:t>
            </a:r>
            <a:r>
              <a:rPr lang="cs-CZ" altLang="en-US" u="none" dirty="0">
                <a:solidFill>
                  <a:schemeClr val="bg1"/>
                </a:solidFill>
                <a:latin typeface="Calibri" panose="020F0502020204030204" pitchFamily="34" charset="0"/>
              </a:rPr>
              <a:t> und</a:t>
            </a:r>
            <a:r>
              <a:rPr lang="de-DE" altLang="en-US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en-US" u="none" dirty="0">
                <a:solidFill>
                  <a:schemeClr val="bg1"/>
                </a:solidFill>
                <a:latin typeface="Calibri" panose="020F0502020204030204" pitchFamily="34" charset="0"/>
              </a:rPr>
              <a:t>Q</a:t>
            </a:r>
            <a:r>
              <a:rPr lang="de-DE" altLang="en-US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ualität</a:t>
            </a:r>
            <a:r>
              <a:rPr lang="de-DE" altLang="en-US" u="none" dirty="0">
                <a:solidFill>
                  <a:schemeClr val="bg1"/>
                </a:solidFill>
                <a:latin typeface="Calibri" panose="020F0502020204030204" pitchFamily="34" charset="0"/>
              </a:rPr>
              <a:t> erhalten</a:t>
            </a:r>
            <a:r>
              <a:rPr lang="cs-CZ" altLang="en-US" u="none" dirty="0">
                <a:solidFill>
                  <a:schemeClr val="bg1"/>
                </a:solidFill>
                <a:latin typeface="Calibri" panose="020F0502020204030204" pitchFamily="34" charset="0"/>
              </a:rPr>
              <a:t>. Diese natürlich auch erfolgreich</a:t>
            </a:r>
            <a:r>
              <a:rPr lang="de-DE" altLang="en-US" u="none" dirty="0">
                <a:solidFill>
                  <a:schemeClr val="bg1"/>
                </a:solidFill>
                <a:latin typeface="Calibri" panose="020F0502020204030204" pitchFamily="34" charset="0"/>
              </a:rPr>
              <a:t> verteidigt. </a:t>
            </a:r>
            <a:endParaRPr lang="cs-CZ" altLang="en-US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en-US" u="none" dirty="0">
                <a:solidFill>
                  <a:schemeClr val="bg1"/>
                </a:solidFill>
                <a:latin typeface="Calibri" panose="020F0502020204030204" pitchFamily="34" charset="0"/>
              </a:rPr>
              <a:t>Bioaktivitätszertifikat</a:t>
            </a:r>
            <a:r>
              <a:rPr lang="cs-CZ" altLang="en-US" u="none" dirty="0">
                <a:solidFill>
                  <a:schemeClr val="bg1"/>
                </a:solidFill>
                <a:latin typeface="Calibri" panose="020F0502020204030204" pitchFamily="34" charset="0"/>
              </a:rPr>
              <a:t> – Bestätigt </a:t>
            </a:r>
            <a:r>
              <a:rPr lang="de-DE" altLang="en-US" u="none" dirty="0">
                <a:solidFill>
                  <a:schemeClr val="bg1"/>
                </a:solidFill>
                <a:latin typeface="Calibri" panose="020F0502020204030204" pitchFamily="34" charset="0"/>
              </a:rPr>
              <a:t>die Reinheit und Wirkung </a:t>
            </a:r>
            <a:r>
              <a:rPr lang="cs-CZ" altLang="en-US" u="none" dirty="0">
                <a:solidFill>
                  <a:schemeClr val="bg1"/>
                </a:solidFill>
                <a:latin typeface="Calibri" panose="020F0502020204030204" pitchFamily="34" charset="0"/>
              </a:rPr>
              <a:t>des</a:t>
            </a:r>
            <a:r>
              <a:rPr lang="de-DE" altLang="en-US" u="none" dirty="0">
                <a:solidFill>
                  <a:schemeClr val="bg1"/>
                </a:solidFill>
                <a:latin typeface="Calibri" panose="020F0502020204030204" pitchFamily="34" charset="0"/>
              </a:rPr>
              <a:t> Kollagen und seinem </a:t>
            </a:r>
            <a:r>
              <a:rPr lang="cs-CZ" altLang="en-US" u="none" dirty="0">
                <a:solidFill>
                  <a:schemeClr val="bg1"/>
                </a:solidFill>
                <a:latin typeface="Calibri" panose="020F0502020204030204" pitchFamily="34" charset="0"/>
              </a:rPr>
              <a:t>„Bio-Aktiven“</a:t>
            </a:r>
            <a:r>
              <a:rPr lang="de-DE" altLang="en-US" u="none" dirty="0">
                <a:solidFill>
                  <a:schemeClr val="bg1"/>
                </a:solidFill>
                <a:latin typeface="Calibri" panose="020F0502020204030204" pitchFamily="34" charset="0"/>
              </a:rPr>
              <a:t> Molekül. </a:t>
            </a:r>
            <a:endParaRPr lang="cs-CZ" altLang="en-US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en-US" u="none" dirty="0">
                <a:solidFill>
                  <a:schemeClr val="bg1"/>
                </a:solidFill>
                <a:latin typeface="Calibri" panose="020F0502020204030204" pitchFamily="34" charset="0"/>
              </a:rPr>
              <a:t>Auszeichnung der </a:t>
            </a:r>
            <a:r>
              <a:rPr lang="de-DE" altLang="en-US" u="none" dirty="0">
                <a:solidFill>
                  <a:schemeClr val="bg1"/>
                </a:solidFill>
                <a:latin typeface="Calibri" panose="020F0502020204030204" pitchFamily="34" charset="0"/>
              </a:rPr>
              <a:t>Heimunternehmensorganisation </a:t>
            </a:r>
            <a:r>
              <a:rPr lang="cs-CZ" altLang="en-US" u="none" dirty="0">
                <a:solidFill>
                  <a:schemeClr val="bg1"/>
                </a:solidFill>
                <a:latin typeface="Calibri" panose="020F0502020204030204" pitchFamily="34" charset="0"/>
              </a:rPr>
              <a:t>„</a:t>
            </a:r>
            <a:r>
              <a:rPr lang="de-DE" altLang="en-US" u="none" dirty="0">
                <a:solidFill>
                  <a:schemeClr val="bg1"/>
                </a:solidFill>
                <a:latin typeface="Calibri" panose="020F0502020204030204" pitchFamily="34" charset="0"/>
              </a:rPr>
              <a:t>Made in Czech </a:t>
            </a:r>
            <a:r>
              <a:rPr lang="de-DE" altLang="en-US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Republic</a:t>
            </a:r>
            <a:r>
              <a:rPr lang="cs-CZ" altLang="en-US" u="none" dirty="0">
                <a:solidFill>
                  <a:schemeClr val="bg1"/>
                </a:solidFill>
                <a:latin typeface="Calibri" panose="020F0502020204030204" pitchFamily="34" charset="0"/>
              </a:rPr>
              <a:t>“</a:t>
            </a:r>
            <a:r>
              <a:rPr lang="de-DE" altLang="en-US" u="none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  <a:endParaRPr lang="cs-CZ" altLang="en-US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en-US" u="none" dirty="0">
                <a:solidFill>
                  <a:schemeClr val="bg1"/>
                </a:solidFill>
                <a:latin typeface="Calibri" panose="020F0502020204030204" pitchFamily="34" charset="0"/>
              </a:rPr>
              <a:t>An Menschen getestet – </a:t>
            </a:r>
            <a:r>
              <a:rPr lang="cs-CZ" altLang="en-US" dirty="0">
                <a:solidFill>
                  <a:schemeClr val="bg1"/>
                </a:solidFill>
                <a:latin typeface="Calibri" panose="020F0502020204030204" pitchFamily="34" charset="0"/>
              </a:rPr>
              <a:t>Incapet Collagen </a:t>
            </a:r>
            <a:r>
              <a:rPr lang="cs-CZ" altLang="en-US" u="none" dirty="0">
                <a:solidFill>
                  <a:schemeClr val="bg1"/>
                </a:solidFill>
                <a:latin typeface="Calibri" panose="020F0502020204030204" pitchFamily="34" charset="0"/>
              </a:rPr>
              <a:t>wurde an Menschen getestet</a:t>
            </a:r>
            <a:r>
              <a:rPr lang="de-DE" altLang="en-US" u="none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sk-SK" altLang="en-US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Obrázek 9" descr="Obsah obrázku exteriér, podepsat, tyč, lidé&#10;&#10;Popis byl vytvořen automaticky">
            <a:extLst>
              <a:ext uri="{FF2B5EF4-FFF2-40B4-BE49-F238E27FC236}">
                <a16:creationId xmlns:a16="http://schemas.microsoft.com/office/drawing/2014/main" id="{77B0A4C2-72AD-4B0C-AD57-830E18FD4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316142"/>
            <a:ext cx="1574304" cy="1574304"/>
          </a:xfrm>
          <a:prstGeom prst="rect">
            <a:avLst/>
          </a:prstGeom>
        </p:spPr>
      </p:pic>
      <p:pic>
        <p:nvPicPr>
          <p:cNvPr id="14" name="Obrázek 13" descr="Obsah obrázku osoba, oblečení, žena, stojící&#10;&#10;Popis byl vytvořen automaticky">
            <a:extLst>
              <a:ext uri="{FF2B5EF4-FFF2-40B4-BE49-F238E27FC236}">
                <a16:creationId xmlns:a16="http://schemas.microsoft.com/office/drawing/2014/main" id="{B6D45876-70DE-407E-94BE-AEEDFA348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587" y="1124744"/>
            <a:ext cx="2901672" cy="43525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CA8F87-6363-417E-8E56-62C501B04D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507" y="4316142"/>
            <a:ext cx="1574304" cy="157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99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0" descr="pozadie04">
            <a:extLst>
              <a:ext uri="{FF2B5EF4-FFF2-40B4-BE49-F238E27FC236}">
                <a16:creationId xmlns:a16="http://schemas.microsoft.com/office/drawing/2014/main" id="{AD77E91C-7C4E-4F9C-BA42-45C9880CD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7">
            <a:extLst>
              <a:ext uri="{FF2B5EF4-FFF2-40B4-BE49-F238E27FC236}">
                <a16:creationId xmlns:a16="http://schemas.microsoft.com/office/drawing/2014/main" id="{9C987D87-EFA3-48E9-A02C-E556B31FF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637519"/>
            <a:ext cx="6767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Kollagen auch für Tiere</a:t>
            </a:r>
            <a:endParaRPr lang="sk-SK" altLang="en-US" dirty="0">
              <a:solidFill>
                <a:srgbClr val="B6A86D"/>
              </a:solidFill>
              <a:latin typeface="Calibri" panose="020F0502020204030204" pitchFamily="34" charset="0"/>
            </a:endParaRPr>
          </a:p>
        </p:txBody>
      </p:sp>
      <p:sp>
        <p:nvSpPr>
          <p:cNvPr id="26627" name="Line 8">
            <a:extLst>
              <a:ext uri="{FF2B5EF4-FFF2-40B4-BE49-F238E27FC236}">
                <a16:creationId xmlns:a16="http://schemas.microsoft.com/office/drawing/2014/main" id="{32904FE0-0E27-43B1-B209-44F8933BFB0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96975"/>
            <a:ext cx="6156325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8" name="Text Box 11">
            <a:extLst>
              <a:ext uri="{FF2B5EF4-FFF2-40B4-BE49-F238E27FC236}">
                <a16:creationId xmlns:a16="http://schemas.microsoft.com/office/drawing/2014/main" id="{F8551B22-481A-4669-A44E-4109282A0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16" y="1557338"/>
            <a:ext cx="5400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sz="1600" u="none" dirty="0">
              <a:solidFill>
                <a:schemeClr val="bg1"/>
              </a:solidFill>
            </a:endParaRPr>
          </a:p>
          <a:p>
            <a:r>
              <a:rPr lang="de-DE" sz="1600" u="none" dirty="0">
                <a:solidFill>
                  <a:schemeClr val="bg1"/>
                </a:solidFill>
              </a:rPr>
              <a:t>Tiere leiden auch unter Mangel </a:t>
            </a:r>
            <a:r>
              <a:rPr lang="cs-CZ" sz="1600" u="none" dirty="0">
                <a:solidFill>
                  <a:schemeClr val="bg1"/>
                </a:solidFill>
              </a:rPr>
              <a:t>des </a:t>
            </a:r>
            <a:r>
              <a:rPr lang="de-DE" sz="1600" u="none" dirty="0">
                <a:solidFill>
                  <a:schemeClr val="bg1"/>
                </a:solidFill>
              </a:rPr>
              <a:t>essentiellen Protein</a:t>
            </a:r>
            <a:r>
              <a:rPr lang="cs-CZ" sz="1600" u="none" dirty="0">
                <a:solidFill>
                  <a:schemeClr val="bg1"/>
                </a:solidFill>
              </a:rPr>
              <a:t>s</a:t>
            </a:r>
            <a:r>
              <a:rPr lang="de-DE" sz="1600" u="none" dirty="0">
                <a:solidFill>
                  <a:schemeClr val="bg1"/>
                </a:solidFill>
              </a:rPr>
              <a:t>. Die Vorteile einer regelmäßigen </a:t>
            </a:r>
            <a:r>
              <a:rPr lang="cs-CZ" sz="1600" u="none" dirty="0" err="1">
                <a:solidFill>
                  <a:schemeClr val="bg1"/>
                </a:solidFill>
              </a:rPr>
              <a:t>Ergänzun</a:t>
            </a:r>
            <a:r>
              <a:rPr lang="de-DE" sz="1600" u="none" dirty="0">
                <a:solidFill>
                  <a:schemeClr val="bg1"/>
                </a:solidFill>
              </a:rPr>
              <a:t>g von hochwertigem bioaktivem Kollagen </a:t>
            </a:r>
            <a:r>
              <a:rPr lang="cs-CZ" sz="1600" u="none" dirty="0" err="1">
                <a:solidFill>
                  <a:schemeClr val="bg1"/>
                </a:solidFill>
              </a:rPr>
              <a:t>werden</a:t>
            </a:r>
            <a:r>
              <a:rPr lang="de-DE" sz="1600" u="none" dirty="0">
                <a:solidFill>
                  <a:schemeClr val="bg1"/>
                </a:solidFill>
              </a:rPr>
              <a:t> Ihre Haustiere </a:t>
            </a:r>
            <a:r>
              <a:rPr lang="cs-CZ" sz="1600" u="none" dirty="0" err="1">
                <a:solidFill>
                  <a:schemeClr val="bg1"/>
                </a:solidFill>
              </a:rPr>
              <a:t>bald</a:t>
            </a:r>
            <a:r>
              <a:rPr lang="de-DE" sz="1600" u="none" dirty="0">
                <a:solidFill>
                  <a:schemeClr val="bg1"/>
                </a:solidFill>
              </a:rPr>
              <a:t> spüren. Die Marke </a:t>
            </a:r>
            <a:r>
              <a:rPr lang="cs-CZ" sz="1600" u="none" dirty="0">
                <a:solidFill>
                  <a:schemeClr val="bg1"/>
                </a:solidFill>
              </a:rPr>
              <a:t>Helissa</a:t>
            </a:r>
            <a:r>
              <a:rPr lang="de-DE" sz="1600" u="none" dirty="0">
                <a:solidFill>
                  <a:schemeClr val="bg1"/>
                </a:solidFill>
              </a:rPr>
              <a:t> Collagen führte auch ein hochwertiges hydrolysiertes </a:t>
            </a:r>
            <a:r>
              <a:rPr lang="cs-CZ" sz="1600" u="none" dirty="0">
                <a:solidFill>
                  <a:schemeClr val="bg1"/>
                </a:solidFill>
              </a:rPr>
              <a:t>Drei-Komponente-</a:t>
            </a:r>
            <a:r>
              <a:rPr lang="de-DE" sz="1600" u="none" dirty="0">
                <a:solidFill>
                  <a:schemeClr val="bg1"/>
                </a:solidFill>
              </a:rPr>
              <a:t>Kollagen Namen</a:t>
            </a:r>
            <a:r>
              <a:rPr lang="cs-CZ" sz="1600" u="none" dirty="0">
                <a:solidFill>
                  <a:schemeClr val="bg1"/>
                </a:solidFill>
              </a:rPr>
              <a:t>s</a:t>
            </a:r>
            <a:r>
              <a:rPr lang="de-DE" sz="1600" u="none" dirty="0">
                <a:solidFill>
                  <a:schemeClr val="bg1"/>
                </a:solidFill>
              </a:rPr>
              <a:t> </a:t>
            </a:r>
            <a:r>
              <a:rPr lang="de-DE" sz="1600" u="none" dirty="0" err="1">
                <a:solidFill>
                  <a:schemeClr val="bg1"/>
                </a:solidFill>
              </a:rPr>
              <a:t>Incapet</a:t>
            </a:r>
            <a:r>
              <a:rPr lang="de-DE" sz="1600" u="none" dirty="0">
                <a:solidFill>
                  <a:schemeClr val="bg1"/>
                </a:solidFill>
              </a:rPr>
              <a:t> Collagen ein, das für verschiedene Tierarten bestimmt ist - Pferde, Hunde und Katzen. </a:t>
            </a:r>
            <a:r>
              <a:rPr lang="cs-CZ" sz="1600" u="none" dirty="0">
                <a:solidFill>
                  <a:schemeClr val="bg1"/>
                </a:solidFill>
              </a:rPr>
              <a:t>Normalerweise macht man Versuche an Tieren</a:t>
            </a:r>
            <a:r>
              <a:rPr lang="de-DE" sz="1600" u="none" dirty="0">
                <a:solidFill>
                  <a:schemeClr val="bg1"/>
                </a:solidFill>
              </a:rPr>
              <a:t>.</a:t>
            </a:r>
            <a:r>
              <a:rPr lang="cs-CZ" sz="1600" u="none" dirty="0">
                <a:solidFill>
                  <a:schemeClr val="bg1"/>
                </a:solidFill>
              </a:rPr>
              <a:t> Wir machen versuche an Menschen und haben Incapet Collagen erfolgreichan Menschen getestet.</a:t>
            </a:r>
            <a:r>
              <a:rPr lang="de-DE" sz="1600" u="none" dirty="0">
                <a:solidFill>
                  <a:schemeClr val="bg1"/>
                </a:solidFill>
              </a:rPr>
              <a:t> </a:t>
            </a:r>
            <a:r>
              <a:rPr lang="de-DE" sz="1600" u="none" dirty="0" err="1">
                <a:solidFill>
                  <a:schemeClr val="bg1"/>
                </a:solidFill>
              </a:rPr>
              <a:t>Incapet</a:t>
            </a:r>
            <a:r>
              <a:rPr lang="de-DE" sz="1600" u="none" dirty="0">
                <a:solidFill>
                  <a:schemeClr val="bg1"/>
                </a:solidFill>
              </a:rPr>
              <a:t> Collagen hilft beispielsweise dabei, einen gesunden Bewegungsapparat </a:t>
            </a:r>
            <a:r>
              <a:rPr lang="cs-CZ" sz="1600" u="none" dirty="0">
                <a:solidFill>
                  <a:schemeClr val="bg1"/>
                </a:solidFill>
              </a:rPr>
              <a:t>bei</a:t>
            </a:r>
            <a:r>
              <a:rPr lang="de-DE" sz="1600" u="none" dirty="0">
                <a:solidFill>
                  <a:schemeClr val="bg1"/>
                </a:solidFill>
              </a:rPr>
              <a:t> Hunden, gesunde Gelenke und Knochen bei Pferden und ein gesundes</a:t>
            </a:r>
            <a:r>
              <a:rPr lang="cs-CZ" sz="1600" u="none" dirty="0">
                <a:solidFill>
                  <a:schemeClr val="bg1"/>
                </a:solidFill>
              </a:rPr>
              <a:t> und</a:t>
            </a:r>
            <a:r>
              <a:rPr lang="de-DE" sz="1600" u="none" dirty="0">
                <a:solidFill>
                  <a:schemeClr val="bg1"/>
                </a:solidFill>
              </a:rPr>
              <a:t> glänzendes Fell bei Katzen zu</a:t>
            </a:r>
            <a:r>
              <a:rPr lang="cs-CZ" sz="1600" u="none" dirty="0">
                <a:solidFill>
                  <a:schemeClr val="bg1"/>
                </a:solidFill>
              </a:rPr>
              <a:t> </a:t>
            </a:r>
            <a:r>
              <a:rPr lang="de-DE" sz="1600" u="none" dirty="0">
                <a:solidFill>
                  <a:schemeClr val="bg1"/>
                </a:solidFill>
              </a:rPr>
              <a:t>erhalten.</a:t>
            </a:r>
          </a:p>
        </p:txBody>
      </p:sp>
      <p:pic>
        <p:nvPicPr>
          <p:cNvPr id="5" name="Obrázek 4" descr="Obsah obrázku pes, stůl, vsedě, modrá&#10;&#10;Popis byl vytvořen automaticky">
            <a:extLst>
              <a:ext uri="{FF2B5EF4-FFF2-40B4-BE49-F238E27FC236}">
                <a16:creationId xmlns:a16="http://schemas.microsoft.com/office/drawing/2014/main" id="{4E25A413-7CC1-41A4-8508-51273307E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3" y="1959703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76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0" descr="pozadie04">
            <a:extLst>
              <a:ext uri="{FF2B5EF4-FFF2-40B4-BE49-F238E27FC236}">
                <a16:creationId xmlns:a16="http://schemas.microsoft.com/office/drawing/2014/main" id="{AD77E91C-7C4E-4F9C-BA42-45C9880CD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7">
            <a:extLst>
              <a:ext uri="{FF2B5EF4-FFF2-40B4-BE49-F238E27FC236}">
                <a16:creationId xmlns:a16="http://schemas.microsoft.com/office/drawing/2014/main" id="{9C987D87-EFA3-48E9-A02C-E556B31FF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637519"/>
            <a:ext cx="6767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Wirkungen von </a:t>
            </a:r>
            <a:r>
              <a:rPr lang="de-DE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Incapet</a:t>
            </a:r>
            <a:r>
              <a:rPr lang="de-DE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Collagen</a:t>
            </a:r>
            <a:endParaRPr lang="sk-SK" altLang="en-US" dirty="0">
              <a:solidFill>
                <a:srgbClr val="B6A86D"/>
              </a:solidFill>
              <a:latin typeface="Calibri" panose="020F0502020204030204" pitchFamily="34" charset="0"/>
            </a:endParaRPr>
          </a:p>
        </p:txBody>
      </p:sp>
      <p:sp>
        <p:nvSpPr>
          <p:cNvPr id="26627" name="Line 8">
            <a:extLst>
              <a:ext uri="{FF2B5EF4-FFF2-40B4-BE49-F238E27FC236}">
                <a16:creationId xmlns:a16="http://schemas.microsoft.com/office/drawing/2014/main" id="{32904FE0-0E27-43B1-B209-44F8933BFB0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96975"/>
            <a:ext cx="6156325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8" name="Text Box 11">
            <a:extLst>
              <a:ext uri="{FF2B5EF4-FFF2-40B4-BE49-F238E27FC236}">
                <a16:creationId xmlns:a16="http://schemas.microsoft.com/office/drawing/2014/main" id="{F8551B22-481A-4669-A44E-4109282A0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412776"/>
            <a:ext cx="8136904" cy="447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u="none" dirty="0">
                <a:solidFill>
                  <a:schemeClr val="bg1"/>
                </a:solidFill>
              </a:rPr>
              <a:t>Hilft bei der Stärkung von Knorpel, Weichgewebe und Gelenken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u="none" dirty="0">
                <a:solidFill>
                  <a:schemeClr val="bg1"/>
                </a:solidFill>
              </a:rPr>
              <a:t>Hilft</a:t>
            </a:r>
            <a:r>
              <a:rPr lang="cs-CZ" sz="1600" u="none" dirty="0">
                <a:solidFill>
                  <a:schemeClr val="bg1"/>
                </a:solidFill>
              </a:rPr>
              <a:t>,</a:t>
            </a:r>
            <a:r>
              <a:rPr lang="de-DE" sz="1600" u="none" dirty="0">
                <a:solidFill>
                  <a:schemeClr val="bg1"/>
                </a:solidFill>
              </a:rPr>
              <a:t> die Knochen zu stärken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u="none" dirty="0">
                <a:solidFill>
                  <a:schemeClr val="bg1"/>
                </a:solidFill>
              </a:rPr>
              <a:t>Verbessert die Fellqualität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u="none" dirty="0">
                <a:solidFill>
                  <a:schemeClr val="bg1"/>
                </a:solidFill>
              </a:rPr>
              <a:t>Verbessert die </a:t>
            </a:r>
            <a:r>
              <a:rPr lang="cs-CZ" sz="1600" u="none" dirty="0" err="1">
                <a:solidFill>
                  <a:schemeClr val="bg1"/>
                </a:solidFill>
              </a:rPr>
              <a:t>Krallen</a:t>
            </a:r>
            <a:r>
              <a:rPr lang="de-DE" sz="1600" u="none" dirty="0" err="1">
                <a:solidFill>
                  <a:schemeClr val="bg1"/>
                </a:solidFill>
              </a:rPr>
              <a:t>qualität</a:t>
            </a:r>
            <a:endParaRPr lang="de-DE" sz="1600" u="none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u="none" dirty="0">
                <a:solidFill>
                  <a:schemeClr val="bg1"/>
                </a:solidFill>
              </a:rPr>
              <a:t>Hilft</a:t>
            </a:r>
            <a:r>
              <a:rPr lang="cs-CZ" sz="1600" u="none" dirty="0">
                <a:solidFill>
                  <a:schemeClr val="bg1"/>
                </a:solidFill>
              </a:rPr>
              <a:t>,</a:t>
            </a:r>
            <a:r>
              <a:rPr lang="de-DE" sz="1600" u="none" dirty="0">
                <a:solidFill>
                  <a:schemeClr val="bg1"/>
                </a:solidFill>
              </a:rPr>
              <a:t> die Zähne zu stärken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u="none" dirty="0">
                <a:solidFill>
                  <a:schemeClr val="bg1"/>
                </a:solidFill>
              </a:rPr>
              <a:t>H</a:t>
            </a:r>
            <a:r>
              <a:rPr lang="de-DE" sz="1600" u="none" dirty="0" err="1">
                <a:solidFill>
                  <a:schemeClr val="bg1"/>
                </a:solidFill>
              </a:rPr>
              <a:t>ilft</a:t>
            </a:r>
            <a:r>
              <a:rPr lang="de-DE" sz="1600" u="none" dirty="0">
                <a:solidFill>
                  <a:schemeClr val="bg1"/>
                </a:solidFill>
              </a:rPr>
              <a:t> </a:t>
            </a:r>
            <a:r>
              <a:rPr lang="cs-CZ" sz="1600" u="none" dirty="0">
                <a:solidFill>
                  <a:schemeClr val="bg1"/>
                </a:solidFill>
              </a:rPr>
              <a:t>der</a:t>
            </a:r>
            <a:r>
              <a:rPr lang="de-DE" sz="1600" u="none" dirty="0">
                <a:solidFill>
                  <a:schemeClr val="bg1"/>
                </a:solidFill>
              </a:rPr>
              <a:t> </a:t>
            </a:r>
            <a:r>
              <a:rPr lang="cs-CZ" sz="1600" u="none" dirty="0" err="1">
                <a:solidFill>
                  <a:schemeClr val="bg1"/>
                </a:solidFill>
              </a:rPr>
              <a:t>Hauth</a:t>
            </a:r>
            <a:r>
              <a:rPr lang="de-DE" sz="1600" u="none" dirty="0" err="1">
                <a:solidFill>
                  <a:schemeClr val="bg1"/>
                </a:solidFill>
              </a:rPr>
              <a:t>eilung</a:t>
            </a:r>
            <a:r>
              <a:rPr lang="de-DE" sz="1600" u="none" dirty="0">
                <a:solidFill>
                  <a:schemeClr val="bg1"/>
                </a:solidFill>
              </a:rPr>
              <a:t> und </a:t>
            </a:r>
            <a:r>
              <a:rPr lang="cs-CZ" sz="1600" u="none" dirty="0">
                <a:solidFill>
                  <a:schemeClr val="bg1"/>
                </a:solidFill>
              </a:rPr>
              <a:t>R</a:t>
            </a:r>
            <a:r>
              <a:rPr lang="de-DE" sz="1600" u="none" dirty="0" err="1">
                <a:solidFill>
                  <a:schemeClr val="bg1"/>
                </a:solidFill>
              </a:rPr>
              <a:t>egeneration</a:t>
            </a:r>
            <a:r>
              <a:rPr lang="de-DE" sz="1600" u="none" dirty="0">
                <a:solidFill>
                  <a:schemeClr val="bg1"/>
                </a:solidFill>
              </a:rPr>
              <a:t> </a:t>
            </a:r>
            <a:r>
              <a:rPr lang="cs-CZ" sz="1600" u="none" dirty="0">
                <a:solidFill>
                  <a:schemeClr val="bg1"/>
                </a:solidFill>
              </a:rPr>
              <a:t>nach</a:t>
            </a:r>
            <a:r>
              <a:rPr lang="de-DE" sz="1600" u="none" dirty="0">
                <a:solidFill>
                  <a:schemeClr val="bg1"/>
                </a:solidFill>
              </a:rPr>
              <a:t> verschiedenen Hautproblemen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u="none" dirty="0">
                <a:solidFill>
                  <a:schemeClr val="bg1"/>
                </a:solidFill>
              </a:rPr>
              <a:t>V</a:t>
            </a:r>
            <a:r>
              <a:rPr lang="de-DE" sz="1600" u="none" dirty="0" err="1">
                <a:solidFill>
                  <a:schemeClr val="bg1"/>
                </a:solidFill>
              </a:rPr>
              <a:t>erbessert</a:t>
            </a:r>
            <a:r>
              <a:rPr lang="de-DE" sz="1600" u="none" dirty="0">
                <a:solidFill>
                  <a:schemeClr val="bg1"/>
                </a:solidFill>
              </a:rPr>
              <a:t> Wundheilung</a:t>
            </a:r>
            <a:r>
              <a:rPr lang="cs-CZ" sz="1600" u="none" dirty="0">
                <a:solidFill>
                  <a:schemeClr val="bg1"/>
                </a:solidFill>
              </a:rPr>
              <a:t>en</a:t>
            </a:r>
            <a:r>
              <a:rPr lang="de-DE" sz="1600" u="none" dirty="0">
                <a:solidFill>
                  <a:schemeClr val="bg1"/>
                </a:solidFill>
              </a:rPr>
              <a:t> nach chirurgischen Eingriffen und Verletzungen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u="none" dirty="0">
                <a:solidFill>
                  <a:schemeClr val="bg1"/>
                </a:solidFill>
              </a:rPr>
              <a:t>H</a:t>
            </a:r>
            <a:r>
              <a:rPr lang="de-DE" sz="1600" u="none" dirty="0" err="1">
                <a:solidFill>
                  <a:schemeClr val="bg1"/>
                </a:solidFill>
              </a:rPr>
              <a:t>ilft</a:t>
            </a:r>
            <a:r>
              <a:rPr lang="de-DE" sz="1600" u="none" dirty="0">
                <a:solidFill>
                  <a:schemeClr val="bg1"/>
                </a:solidFill>
              </a:rPr>
              <a:t> bei allgemeine</a:t>
            </a:r>
            <a:r>
              <a:rPr lang="cs-CZ" sz="1600" u="none" dirty="0">
                <a:solidFill>
                  <a:schemeClr val="bg1"/>
                </a:solidFill>
              </a:rPr>
              <a:t>r</a:t>
            </a:r>
            <a:r>
              <a:rPr lang="de-DE" sz="1600" u="none" dirty="0">
                <a:solidFill>
                  <a:schemeClr val="bg1"/>
                </a:solidFill>
              </a:rPr>
              <a:t> Regeneration von Tieren mit hohe</a:t>
            </a:r>
            <a:r>
              <a:rPr lang="cs-CZ" sz="1600" u="none" dirty="0">
                <a:solidFill>
                  <a:schemeClr val="bg1"/>
                </a:solidFill>
              </a:rPr>
              <a:t>r</a:t>
            </a:r>
            <a:r>
              <a:rPr lang="de-DE" sz="1600" u="none" dirty="0">
                <a:solidFill>
                  <a:schemeClr val="bg1"/>
                </a:solidFill>
              </a:rPr>
              <a:t> körperliche</a:t>
            </a:r>
            <a:r>
              <a:rPr lang="cs-CZ" sz="1600" u="none" dirty="0">
                <a:solidFill>
                  <a:schemeClr val="bg1"/>
                </a:solidFill>
              </a:rPr>
              <a:t>r</a:t>
            </a:r>
            <a:r>
              <a:rPr lang="de-DE" sz="1600" u="none" dirty="0">
                <a:solidFill>
                  <a:schemeClr val="bg1"/>
                </a:solidFill>
              </a:rPr>
              <a:t> Belastung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u="none" dirty="0" err="1">
                <a:solidFill>
                  <a:schemeClr val="bg1"/>
                </a:solidFill>
              </a:rPr>
              <a:t>Verbessert</a:t>
            </a:r>
            <a:r>
              <a:rPr lang="cs-CZ" sz="1600" u="none" dirty="0">
                <a:solidFill>
                  <a:schemeClr val="bg1"/>
                </a:solidFill>
              </a:rPr>
              <a:t> </a:t>
            </a:r>
            <a:r>
              <a:rPr lang="cs-CZ" sz="1600" u="none" dirty="0" err="1">
                <a:solidFill>
                  <a:schemeClr val="bg1"/>
                </a:solidFill>
              </a:rPr>
              <a:t>erheblich</a:t>
            </a:r>
            <a:r>
              <a:rPr lang="cs-CZ" sz="1600" u="none" dirty="0">
                <a:solidFill>
                  <a:schemeClr val="bg1"/>
                </a:solidFill>
              </a:rPr>
              <a:t> </a:t>
            </a:r>
            <a:r>
              <a:rPr lang="de-DE" sz="1600" u="none" dirty="0">
                <a:solidFill>
                  <a:schemeClr val="bg1"/>
                </a:solidFill>
              </a:rPr>
              <a:t>die Mobilität älterer Tiere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u="none" dirty="0">
                <a:solidFill>
                  <a:schemeClr val="bg1"/>
                </a:solidFill>
              </a:rPr>
              <a:t>Hilft bei Heilung von Verletzungen wie Operationen, Krümmungen, Gelenkschwellungen, schmerzhaften Gelenken, degenerativen oder anderen Gelenkerkrankungen, Hüftdysplasie oder anderen Dysplasien, </a:t>
            </a:r>
            <a:r>
              <a:rPr lang="cs-CZ" sz="1600" u="none" dirty="0" err="1">
                <a:solidFill>
                  <a:schemeClr val="bg1"/>
                </a:solidFill>
              </a:rPr>
              <a:t>Kniea</a:t>
            </a:r>
            <a:r>
              <a:rPr lang="de-DE" sz="1600" u="none" dirty="0" err="1">
                <a:solidFill>
                  <a:schemeClr val="bg1"/>
                </a:solidFill>
              </a:rPr>
              <a:t>pfelluxation</a:t>
            </a:r>
            <a:endParaRPr lang="de-DE" sz="1600" u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790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0" descr="pozadie04">
            <a:extLst>
              <a:ext uri="{FF2B5EF4-FFF2-40B4-BE49-F238E27FC236}">
                <a16:creationId xmlns:a16="http://schemas.microsoft.com/office/drawing/2014/main" id="{AD77E91C-7C4E-4F9C-BA42-45C9880CD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7">
            <a:extLst>
              <a:ext uri="{FF2B5EF4-FFF2-40B4-BE49-F238E27FC236}">
                <a16:creationId xmlns:a16="http://schemas.microsoft.com/office/drawing/2014/main" id="{9C987D87-EFA3-48E9-A02C-E556B31FF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637519"/>
            <a:ext cx="67675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Wie sieht </a:t>
            </a:r>
            <a:r>
              <a:rPr lang="de-DE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Incapet</a:t>
            </a:r>
            <a:r>
              <a:rPr lang="de-DE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Collagen aus</a:t>
            </a:r>
          </a:p>
          <a:p>
            <a:pPr eaLnBrk="1" hangingPunct="1"/>
            <a:endParaRPr lang="sk-SK" altLang="en-US" dirty="0">
              <a:solidFill>
                <a:srgbClr val="B6A86D"/>
              </a:solidFill>
              <a:latin typeface="Calibri" panose="020F0502020204030204" pitchFamily="34" charset="0"/>
            </a:endParaRPr>
          </a:p>
        </p:txBody>
      </p:sp>
      <p:sp>
        <p:nvSpPr>
          <p:cNvPr id="26627" name="Line 8">
            <a:extLst>
              <a:ext uri="{FF2B5EF4-FFF2-40B4-BE49-F238E27FC236}">
                <a16:creationId xmlns:a16="http://schemas.microsoft.com/office/drawing/2014/main" id="{32904FE0-0E27-43B1-B209-44F8933BFB0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96975"/>
            <a:ext cx="6156325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5BC2E1-7F8E-44FB-B6AF-9B0E64ED6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291" y="1196975"/>
            <a:ext cx="6757417" cy="481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48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9" descr="pozadie04">
            <a:extLst>
              <a:ext uri="{FF2B5EF4-FFF2-40B4-BE49-F238E27FC236}">
                <a16:creationId xmlns:a16="http://schemas.microsoft.com/office/drawing/2014/main" id="{A0F156B6-596C-43F5-BB50-0B4D91D6E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 Box 4">
            <a:extLst>
              <a:ext uri="{FF2B5EF4-FFF2-40B4-BE49-F238E27FC236}">
                <a16:creationId xmlns:a16="http://schemas.microsoft.com/office/drawing/2014/main" id="{F36598EE-207B-443A-AD75-3DB04C553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512" y="723900"/>
            <a:ext cx="7358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Jenseits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der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Geschichte</a:t>
            </a:r>
            <a:endParaRPr lang="sk-SK" altLang="en-US" b="1" u="none" dirty="0">
              <a:solidFill>
                <a:srgbClr val="B6A86D"/>
              </a:solidFill>
              <a:latin typeface="Calibri" panose="020F0502020204030204" pitchFamily="34" charset="0"/>
            </a:endParaRPr>
          </a:p>
        </p:txBody>
      </p:sp>
      <p:sp>
        <p:nvSpPr>
          <p:cNvPr id="15363" name="Line 5">
            <a:extLst>
              <a:ext uri="{FF2B5EF4-FFF2-40B4-BE49-F238E27FC236}">
                <a16:creationId xmlns:a16="http://schemas.microsoft.com/office/drawing/2014/main" id="{D1897EED-1C51-4BF5-ADC1-5A8470C9B3F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55700"/>
            <a:ext cx="284321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Text Box 7">
            <a:extLst>
              <a:ext uri="{FF2B5EF4-FFF2-40B4-BE49-F238E27FC236}">
                <a16:creationId xmlns:a16="http://schemas.microsoft.com/office/drawing/2014/main" id="{B8172B01-D825-495F-BF33-053C83D5C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29" y="1213112"/>
            <a:ext cx="4819067" cy="376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Heute hat 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Helissa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Collagen tausende begeisterte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Kunden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weltweit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cs-CZ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</a:pP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</a:pPr>
            <a:endParaRPr lang="cs-CZ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Helissa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Collagen wird vor allem von Frauen gelobt,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die den Zustand deren Haare, Haut und Nägel verbessert haben. Hauptsächlich hat Helissa mit Schwangerschaftsstreifen geholfen.</a:t>
            </a: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</a:pP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155700"/>
            <a:ext cx="3280532" cy="450554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pozadie04">
            <a:extLst>
              <a:ext uri="{FF2B5EF4-FFF2-40B4-BE49-F238E27FC236}">
                <a16:creationId xmlns:a16="http://schemas.microsoft.com/office/drawing/2014/main" id="{B24EEDAC-3CB3-4222-9D55-F2538244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5">
            <a:extLst>
              <a:ext uri="{FF2B5EF4-FFF2-40B4-BE49-F238E27FC236}">
                <a16:creationId xmlns:a16="http://schemas.microsoft.com/office/drawing/2014/main" id="{16BA2674-EC96-47DB-AE7A-A3F4AB67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714375"/>
            <a:ext cx="67675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Vitamin C und Proben</a:t>
            </a:r>
            <a:r>
              <a:rPr lang="de-DE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als Geschenk</a:t>
            </a:r>
            <a:endParaRPr lang="sk-SK" altLang="en-US" b="1" u="none" dirty="0">
              <a:solidFill>
                <a:srgbClr val="B6A86D"/>
              </a:solidFill>
              <a:latin typeface="Calibri" panose="020F0502020204030204" pitchFamily="34" charset="0"/>
            </a:endParaRPr>
          </a:p>
        </p:txBody>
      </p:sp>
      <p:sp>
        <p:nvSpPr>
          <p:cNvPr id="17411" name="Line 6">
            <a:extLst>
              <a:ext uri="{FF2B5EF4-FFF2-40B4-BE49-F238E27FC236}">
                <a16:creationId xmlns:a16="http://schemas.microsoft.com/office/drawing/2014/main" id="{FF5101F4-4870-4D24-AD76-8313CBE1F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945" y="2320306"/>
            <a:ext cx="3407510" cy="2160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326DE7-E071-4303-9985-239A53A98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6" y="1340768"/>
            <a:ext cx="3861048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78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pozadie04">
            <a:extLst>
              <a:ext uri="{FF2B5EF4-FFF2-40B4-BE49-F238E27FC236}">
                <a16:creationId xmlns:a16="http://schemas.microsoft.com/office/drawing/2014/main" id="{B24EEDAC-3CB3-4222-9D55-F2538244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5">
            <a:extLst>
              <a:ext uri="{FF2B5EF4-FFF2-40B4-BE49-F238E27FC236}">
                <a16:creationId xmlns:a16="http://schemas.microsoft.com/office/drawing/2014/main" id="{16BA2674-EC96-47DB-AE7A-A3F4AB67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714375"/>
            <a:ext cx="6767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Newsletter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&amp; Facebook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Wettbewerbsbeispiele</a:t>
            </a:r>
            <a:endParaRPr lang="sk-SK" altLang="en-US" b="1" u="none" dirty="0">
              <a:solidFill>
                <a:srgbClr val="B6A86D"/>
              </a:solidFill>
              <a:latin typeface="Calibri" panose="020F0502020204030204" pitchFamily="34" charset="0"/>
            </a:endParaRPr>
          </a:p>
        </p:txBody>
      </p:sp>
      <p:sp>
        <p:nvSpPr>
          <p:cNvPr id="17411" name="Line 6">
            <a:extLst>
              <a:ext uri="{FF2B5EF4-FFF2-40B4-BE49-F238E27FC236}">
                <a16:creationId xmlns:a16="http://schemas.microsoft.com/office/drawing/2014/main" id="{FF5101F4-4870-4D24-AD76-8313CBE1F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11">
            <a:extLst>
              <a:ext uri="{FF2B5EF4-FFF2-40B4-BE49-F238E27FC236}">
                <a16:creationId xmlns:a16="http://schemas.microsoft.com/office/drawing/2014/main" id="{3BC43DCF-CF31-4B0A-AEC7-DE101CAD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747" y="1532007"/>
            <a:ext cx="66976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23888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sk-SK" altLang="en-US" sz="17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endParaRPr lang="sk-SK" altLang="en-US" sz="1700" b="1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A96BD0-A1A5-473D-B872-6897E166C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13" y="1340768"/>
            <a:ext cx="450912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55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pozadie04">
            <a:extLst>
              <a:ext uri="{FF2B5EF4-FFF2-40B4-BE49-F238E27FC236}">
                <a16:creationId xmlns:a16="http://schemas.microsoft.com/office/drawing/2014/main" id="{B24EEDAC-3CB3-4222-9D55-F2538244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5">
            <a:extLst>
              <a:ext uri="{FF2B5EF4-FFF2-40B4-BE49-F238E27FC236}">
                <a16:creationId xmlns:a16="http://schemas.microsoft.com/office/drawing/2014/main" id="{16BA2674-EC96-47DB-AE7A-A3F4AB67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675578"/>
            <a:ext cx="6767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S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tarker Inhalt - Werbeartikel - Blogs</a:t>
            </a:r>
          </a:p>
        </p:txBody>
      </p:sp>
      <p:sp>
        <p:nvSpPr>
          <p:cNvPr id="17411" name="Line 6">
            <a:extLst>
              <a:ext uri="{FF2B5EF4-FFF2-40B4-BE49-F238E27FC236}">
                <a16:creationId xmlns:a16="http://schemas.microsoft.com/office/drawing/2014/main" id="{FF5101F4-4870-4D24-AD76-8313CBE1F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11">
            <a:extLst>
              <a:ext uri="{FF2B5EF4-FFF2-40B4-BE49-F238E27FC236}">
                <a16:creationId xmlns:a16="http://schemas.microsoft.com/office/drawing/2014/main" id="{3BC43DCF-CF31-4B0A-AEC7-DE101CAD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1532007"/>
            <a:ext cx="66976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23888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sk-SK" altLang="en-US" sz="17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endParaRPr lang="sk-SK" altLang="en-US" sz="1700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189" y="1839426"/>
            <a:ext cx="3564435" cy="2376290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775"/>
            <a:ext cx="5139302" cy="409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03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pozadie04">
            <a:extLst>
              <a:ext uri="{FF2B5EF4-FFF2-40B4-BE49-F238E27FC236}">
                <a16:creationId xmlns:a16="http://schemas.microsoft.com/office/drawing/2014/main" id="{B24EEDAC-3CB3-4222-9D55-F2538244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5">
            <a:extLst>
              <a:ext uri="{FF2B5EF4-FFF2-40B4-BE49-F238E27FC236}">
                <a16:creationId xmlns:a16="http://schemas.microsoft.com/office/drawing/2014/main" id="{16BA2674-EC96-47DB-AE7A-A3F4AB67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714375"/>
            <a:ext cx="77048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de-DE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Unterstützung für Motorradrennfahrer und Kollagen</a:t>
            </a:r>
            <a:endParaRPr lang="sk-SK" altLang="en-US" b="1" u="none" dirty="0">
              <a:solidFill>
                <a:srgbClr val="B6A86D"/>
              </a:solidFill>
              <a:latin typeface="Calibri" panose="020F0502020204030204" pitchFamily="34" charset="0"/>
            </a:endParaRPr>
          </a:p>
        </p:txBody>
      </p:sp>
      <p:sp>
        <p:nvSpPr>
          <p:cNvPr id="17411" name="Line 6">
            <a:extLst>
              <a:ext uri="{FF2B5EF4-FFF2-40B4-BE49-F238E27FC236}">
                <a16:creationId xmlns:a16="http://schemas.microsoft.com/office/drawing/2014/main" id="{FF5101F4-4870-4D24-AD76-8313CBE1F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11">
            <a:extLst>
              <a:ext uri="{FF2B5EF4-FFF2-40B4-BE49-F238E27FC236}">
                <a16:creationId xmlns:a16="http://schemas.microsoft.com/office/drawing/2014/main" id="{3BC43DCF-CF31-4B0A-AEC7-DE101CAD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1532007"/>
            <a:ext cx="741682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23888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/>
            <a:r>
              <a:rPr lang="de-DE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Wir haben den Motorradrennfahrer Ondrej Jezek in der </a:t>
            </a:r>
            <a:r>
              <a:rPr lang="de-DE" altLang="en-US" sz="17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WSBK</a:t>
            </a:r>
            <a:r>
              <a:rPr lang="de-DE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-Serie gesponsert</a:t>
            </a:r>
            <a:r>
              <a:rPr lang="cs-CZ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sk-SK" altLang="en-US" sz="1700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" y="2385950"/>
            <a:ext cx="4896036" cy="326402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78" y="2378243"/>
            <a:ext cx="2429891" cy="323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350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pozadie04">
            <a:extLst>
              <a:ext uri="{FF2B5EF4-FFF2-40B4-BE49-F238E27FC236}">
                <a16:creationId xmlns:a16="http://schemas.microsoft.com/office/drawing/2014/main" id="{B24EEDAC-3CB3-4222-9D55-F2538244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5">
            <a:extLst>
              <a:ext uri="{FF2B5EF4-FFF2-40B4-BE49-F238E27FC236}">
                <a16:creationId xmlns:a16="http://schemas.microsoft.com/office/drawing/2014/main" id="{16BA2674-EC96-47DB-AE7A-A3F4AB67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714375"/>
            <a:ext cx="6983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de-DE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Gesicht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von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Inca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–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Helissa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Collagen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in SK &amp; CZ</a:t>
            </a:r>
          </a:p>
        </p:txBody>
      </p:sp>
      <p:sp>
        <p:nvSpPr>
          <p:cNvPr id="17411" name="Line 6">
            <a:extLst>
              <a:ext uri="{FF2B5EF4-FFF2-40B4-BE49-F238E27FC236}">
                <a16:creationId xmlns:a16="http://schemas.microsoft.com/office/drawing/2014/main" id="{FF5101F4-4870-4D24-AD76-8313CBE1F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11">
            <a:extLst>
              <a:ext uri="{FF2B5EF4-FFF2-40B4-BE49-F238E27FC236}">
                <a16:creationId xmlns:a16="http://schemas.microsoft.com/office/drawing/2014/main" id="{3BC43DCF-CF31-4B0A-AEC7-DE101CAD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952" y="1532007"/>
            <a:ext cx="4176464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23888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sk-SK" altLang="en-US" sz="17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sk-SK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Jana </a:t>
            </a:r>
            <a:r>
              <a:rPr lang="sk-SK" altLang="en-US" sz="17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Pištejová</a:t>
            </a:r>
            <a:endParaRPr lang="sk-SK" altLang="en-US" sz="17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de-DE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Berühmte Modedesignerin</a:t>
            </a:r>
          </a:p>
          <a:p>
            <a:pPr eaLnBrk="1" hangingPunct="1">
              <a:buFontTx/>
              <a:buChar char="•"/>
            </a:pPr>
            <a:r>
              <a:rPr lang="cs-CZ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Ganz natürliche Frau</a:t>
            </a:r>
            <a:endParaRPr lang="de-DE" altLang="en-US" sz="17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de-DE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Alter 35+</a:t>
            </a:r>
          </a:p>
          <a:p>
            <a:pPr eaLnBrk="1" hangingPunct="1">
              <a:buFontTx/>
              <a:buChar char="•"/>
            </a:pPr>
            <a:r>
              <a:rPr lang="de-DE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Über 46,9</a:t>
            </a:r>
            <a:r>
              <a:rPr lang="cs-CZ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 Tausend</a:t>
            </a:r>
            <a:r>
              <a:rPr lang="de-DE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 Followers</a:t>
            </a:r>
          </a:p>
          <a:p>
            <a:pPr eaLnBrk="1" hangingPunct="1">
              <a:buFontTx/>
              <a:buChar char="•"/>
            </a:pPr>
            <a:r>
              <a:rPr lang="de-DE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Kollagen half ihr zu</a:t>
            </a:r>
            <a:r>
              <a:rPr lang="cs-CZ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m</a:t>
            </a:r>
            <a:r>
              <a:rPr lang="de-DE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 stärkere</a:t>
            </a:r>
            <a:r>
              <a:rPr lang="cs-CZ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n</a:t>
            </a:r>
            <a:r>
              <a:rPr lang="de-DE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 Haar und glänzender Haut</a:t>
            </a:r>
            <a:endParaRPr lang="sk-SK" altLang="en-US" sz="1700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" r="6522"/>
          <a:stretch/>
        </p:blipFill>
        <p:spPr>
          <a:xfrm>
            <a:off x="611560" y="1493673"/>
            <a:ext cx="2952328" cy="441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118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0" descr="pozadie04">
            <a:extLst>
              <a:ext uri="{FF2B5EF4-FFF2-40B4-BE49-F238E27FC236}">
                <a16:creationId xmlns:a16="http://schemas.microsoft.com/office/drawing/2014/main" id="{A28FF51A-349B-425F-8A49-A6583CF99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-30163"/>
            <a:ext cx="9144000" cy="686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Line 5">
            <a:extLst>
              <a:ext uri="{FF2B5EF4-FFF2-40B4-BE49-F238E27FC236}">
                <a16:creationId xmlns:a16="http://schemas.microsoft.com/office/drawing/2014/main" id="{E03F123C-6680-4455-8C6E-2082DCB0072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6300788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7" name="Text Box 11">
            <a:extLst>
              <a:ext uri="{FF2B5EF4-FFF2-40B4-BE49-F238E27FC236}">
                <a16:creationId xmlns:a16="http://schemas.microsoft.com/office/drawing/2014/main" id="{34184F21-27A1-48BC-98F6-BCA39378D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04825"/>
            <a:ext cx="8064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en-US" sz="3200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Beispiele </a:t>
            </a:r>
            <a:r>
              <a:rPr lang="cs-CZ" altLang="en-US" sz="3200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von</a:t>
            </a:r>
            <a:r>
              <a:rPr lang="de-DE" altLang="en-US" sz="3200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Broschüren</a:t>
            </a:r>
            <a:endParaRPr lang="sk-SK" altLang="en-US" sz="3200" b="1" u="none" dirty="0">
              <a:solidFill>
                <a:srgbClr val="B6A86D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91245"/>
            <a:ext cx="4326230" cy="3528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94FF61-79FF-4B32-B4B9-986620E4C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557" y="1176908"/>
            <a:ext cx="3348092" cy="470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342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pozadie04">
            <a:extLst>
              <a:ext uri="{FF2B5EF4-FFF2-40B4-BE49-F238E27FC236}">
                <a16:creationId xmlns:a16="http://schemas.microsoft.com/office/drawing/2014/main" id="{B24EEDAC-3CB3-4222-9D55-F2538244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5">
            <a:extLst>
              <a:ext uri="{FF2B5EF4-FFF2-40B4-BE49-F238E27FC236}">
                <a16:creationId xmlns:a16="http://schemas.microsoft.com/office/drawing/2014/main" id="{16BA2674-EC96-47DB-AE7A-A3F4AB67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714375"/>
            <a:ext cx="67675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de-DE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Beispiele </a:t>
            </a:r>
            <a:r>
              <a:rPr lang="cs-CZ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von</a:t>
            </a:r>
            <a:r>
              <a:rPr lang="de-DE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Broschüren</a:t>
            </a:r>
            <a:endParaRPr lang="sk-SK" altLang="en-US" b="1" u="none" dirty="0">
              <a:solidFill>
                <a:srgbClr val="B6A86D"/>
              </a:solidFill>
              <a:latin typeface="Calibri" panose="020F0502020204030204" pitchFamily="34" charset="0"/>
            </a:endParaRPr>
          </a:p>
          <a:p>
            <a:pPr eaLnBrk="1" hangingPunct="1"/>
            <a:endParaRPr lang="sk-SK" altLang="en-US" b="1" u="none" dirty="0">
              <a:solidFill>
                <a:srgbClr val="B6A86D"/>
              </a:solidFill>
              <a:latin typeface="Calibri" panose="020F0502020204030204" pitchFamily="34" charset="0"/>
            </a:endParaRPr>
          </a:p>
        </p:txBody>
      </p:sp>
      <p:sp>
        <p:nvSpPr>
          <p:cNvPr id="17411" name="Line 6">
            <a:extLst>
              <a:ext uri="{FF2B5EF4-FFF2-40B4-BE49-F238E27FC236}">
                <a16:creationId xmlns:a16="http://schemas.microsoft.com/office/drawing/2014/main" id="{FF5101F4-4870-4D24-AD76-8313CBE1F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11">
            <a:extLst>
              <a:ext uri="{FF2B5EF4-FFF2-40B4-BE49-F238E27FC236}">
                <a16:creationId xmlns:a16="http://schemas.microsoft.com/office/drawing/2014/main" id="{3BC43DCF-CF31-4B0A-AEC7-DE101CAD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1532007"/>
            <a:ext cx="66976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23888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sk-SK" altLang="en-US" sz="17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endParaRPr lang="sk-SK" altLang="en-US" sz="1700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608" y="1532007"/>
            <a:ext cx="3858807" cy="4295282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39" y="1537808"/>
            <a:ext cx="2054328" cy="428948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621" y="1532007"/>
            <a:ext cx="2026403" cy="429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331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pozadie04">
            <a:extLst>
              <a:ext uri="{FF2B5EF4-FFF2-40B4-BE49-F238E27FC236}">
                <a16:creationId xmlns:a16="http://schemas.microsoft.com/office/drawing/2014/main" id="{CD2ADBAA-1D7B-419E-867E-A55765553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9">
            <a:extLst>
              <a:ext uri="{FF2B5EF4-FFF2-40B4-BE49-F238E27FC236}">
                <a16:creationId xmlns:a16="http://schemas.microsoft.com/office/drawing/2014/main" id="{F79359D7-2021-4823-9F06-A0CB4926A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739775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cs-CZ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Instagram-</a:t>
            </a:r>
            <a:r>
              <a:rPr lang="de-DE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Testimonials unserer zufriedene</a:t>
            </a:r>
            <a:r>
              <a:rPr lang="cs-CZ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r </a:t>
            </a:r>
            <a:r>
              <a:rPr lang="cs-CZ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Kunden</a:t>
            </a:r>
            <a:endParaRPr lang="sk-SK" altLang="en-US" b="1" u="none" dirty="0">
              <a:solidFill>
                <a:srgbClr val="B6A86D"/>
              </a:solidFill>
              <a:latin typeface="Calibri" panose="020F0502020204030204" pitchFamily="34" charset="0"/>
            </a:endParaRPr>
          </a:p>
        </p:txBody>
      </p:sp>
      <p:sp>
        <p:nvSpPr>
          <p:cNvPr id="23555" name="Line 10">
            <a:extLst>
              <a:ext uri="{FF2B5EF4-FFF2-40B4-BE49-F238E27FC236}">
                <a16:creationId xmlns:a16="http://schemas.microsoft.com/office/drawing/2014/main" id="{F7D0077F-00D6-401F-82EA-310C6537AA3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969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2444067" cy="446405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84784"/>
            <a:ext cx="2438488" cy="446405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pozadie05">
            <a:extLst>
              <a:ext uri="{FF2B5EF4-FFF2-40B4-BE49-F238E27FC236}">
                <a16:creationId xmlns:a16="http://schemas.microsoft.com/office/drawing/2014/main" id="{983D9BAF-F312-444F-94C8-6DA16947D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 Box 5">
            <a:extLst>
              <a:ext uri="{FF2B5EF4-FFF2-40B4-BE49-F238E27FC236}">
                <a16:creationId xmlns:a16="http://schemas.microsoft.com/office/drawing/2014/main" id="{70ED2607-40FA-4209-A007-0FF4E414A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404813"/>
            <a:ext cx="6767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AT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Mögliche Geschenke</a:t>
            </a:r>
            <a:endParaRPr lang="sk-SK" altLang="en-US" sz="1800" dirty="0"/>
          </a:p>
        </p:txBody>
      </p:sp>
      <p:sp>
        <p:nvSpPr>
          <p:cNvPr id="27651" name="Line 6">
            <a:extLst>
              <a:ext uri="{FF2B5EF4-FFF2-40B4-BE49-F238E27FC236}">
                <a16:creationId xmlns:a16="http://schemas.microsoft.com/office/drawing/2014/main" id="{B44077BB-6D59-42CD-AC81-6AC6246F99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836613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652" name="Picture 11" descr="11 Pero">
            <a:extLst>
              <a:ext uri="{FF2B5EF4-FFF2-40B4-BE49-F238E27FC236}">
                <a16:creationId xmlns:a16="http://schemas.microsoft.com/office/drawing/2014/main" id="{F5584094-B538-405B-9C96-911DA34B4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933825"/>
            <a:ext cx="1093788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Obrázok 3">
            <a:extLst>
              <a:ext uri="{FF2B5EF4-FFF2-40B4-BE49-F238E27FC236}">
                <a16:creationId xmlns:a16="http://schemas.microsoft.com/office/drawing/2014/main" id="{99BD45C5-F90C-47C2-9842-3C809F1CF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484313"/>
            <a:ext cx="231140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logo Helissa">
            <a:extLst>
              <a:ext uri="{FF2B5EF4-FFF2-40B4-BE49-F238E27FC236}">
                <a16:creationId xmlns:a16="http://schemas.microsoft.com/office/drawing/2014/main" id="{0BF12EC6-A99D-4AE5-8B2A-EECB01B57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805488"/>
            <a:ext cx="10810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Obrázok 2">
            <a:extLst>
              <a:ext uri="{FF2B5EF4-FFF2-40B4-BE49-F238E27FC236}">
                <a16:creationId xmlns:a16="http://schemas.microsoft.com/office/drawing/2014/main" id="{18025CB6-0983-46EE-B2BC-D4795514D8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284538"/>
            <a:ext cx="2168525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2" descr="11 Kópia – helissa uterak3">
            <a:extLst>
              <a:ext uri="{FF2B5EF4-FFF2-40B4-BE49-F238E27FC236}">
                <a16:creationId xmlns:a16="http://schemas.microsoft.com/office/drawing/2014/main" id="{332ACBC3-A4AB-4312-B83C-8B049C4E6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00438"/>
            <a:ext cx="2770188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 descr="11 Kópia - helissa blok">
            <a:extLst>
              <a:ext uri="{FF2B5EF4-FFF2-40B4-BE49-F238E27FC236}">
                <a16:creationId xmlns:a16="http://schemas.microsoft.com/office/drawing/2014/main" id="{CCFC259F-6D3F-41E9-8907-2C692C64F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068">
            <a:off x="1063625" y="1166813"/>
            <a:ext cx="186372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Obrázok 1">
            <a:extLst>
              <a:ext uri="{FF2B5EF4-FFF2-40B4-BE49-F238E27FC236}">
                <a16:creationId xmlns:a16="http://schemas.microsoft.com/office/drawing/2014/main" id="{00440430-3052-46EA-8A34-F67DAE8F4E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484313"/>
            <a:ext cx="2505075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8" descr="pozadie05">
            <a:extLst>
              <a:ext uri="{FF2B5EF4-FFF2-40B4-BE49-F238E27FC236}">
                <a16:creationId xmlns:a16="http://schemas.microsoft.com/office/drawing/2014/main" id="{821A1F7B-3638-4AD1-ACA6-E95424902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 Box 4">
            <a:extLst>
              <a:ext uri="{FF2B5EF4-FFF2-40B4-BE49-F238E27FC236}">
                <a16:creationId xmlns:a16="http://schemas.microsoft.com/office/drawing/2014/main" id="{7E51F861-3928-4C0C-99E7-2CA96AE0D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404813"/>
            <a:ext cx="6767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AT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Promo-Präsentationsmöglichkeiten für Events</a:t>
            </a:r>
            <a:endParaRPr lang="sk-SK" altLang="en-US" sz="1800" dirty="0"/>
          </a:p>
        </p:txBody>
      </p:sp>
      <p:sp>
        <p:nvSpPr>
          <p:cNvPr id="28675" name="Line 5">
            <a:extLst>
              <a:ext uri="{FF2B5EF4-FFF2-40B4-BE49-F238E27FC236}">
                <a16:creationId xmlns:a16="http://schemas.microsoft.com/office/drawing/2014/main" id="{B714E3EC-DE90-4746-BA6C-ACCA3A30B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836613"/>
            <a:ext cx="5543550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677" name="Picture 13" descr="11 Stolik">
            <a:extLst>
              <a:ext uri="{FF2B5EF4-FFF2-40B4-BE49-F238E27FC236}">
                <a16:creationId xmlns:a16="http://schemas.microsoft.com/office/drawing/2014/main" id="{439762D5-BAF8-4DB9-93CA-A5B99AC0F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144588"/>
            <a:ext cx="272097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 descr="11 Rollups">
            <a:extLst>
              <a:ext uri="{FF2B5EF4-FFF2-40B4-BE49-F238E27FC236}">
                <a16:creationId xmlns:a16="http://schemas.microsoft.com/office/drawing/2014/main" id="{1FA03D18-E739-475E-B11B-14B495770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6121400" cy="4356100"/>
          </a:xfrm>
          <a:prstGeom prst="rect">
            <a:avLst/>
          </a:prstGeom>
          <a:noFill/>
          <a:ln w="9525">
            <a:solidFill>
              <a:srgbClr val="B6A8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pozadie04">
            <a:extLst>
              <a:ext uri="{FF2B5EF4-FFF2-40B4-BE49-F238E27FC236}">
                <a16:creationId xmlns:a16="http://schemas.microsoft.com/office/drawing/2014/main" id="{B24EEDAC-3CB3-4222-9D55-F2538244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5">
            <a:extLst>
              <a:ext uri="{FF2B5EF4-FFF2-40B4-BE49-F238E27FC236}">
                <a16:creationId xmlns:a16="http://schemas.microsoft.com/office/drawing/2014/main" id="{16BA2674-EC96-47DB-AE7A-A3F4AB67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350505"/>
            <a:ext cx="65514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Jenseits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der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Geschichte</a:t>
            </a:r>
            <a:endParaRPr lang="sk-SK" altLang="en-US" b="1" u="none" dirty="0">
              <a:solidFill>
                <a:srgbClr val="B6A86D"/>
              </a:solidFill>
              <a:latin typeface="Calibri" panose="020F0502020204030204" pitchFamily="34" charset="0"/>
            </a:endParaRPr>
          </a:p>
        </p:txBody>
      </p:sp>
      <p:sp>
        <p:nvSpPr>
          <p:cNvPr id="17411" name="Line 6">
            <a:extLst>
              <a:ext uri="{FF2B5EF4-FFF2-40B4-BE49-F238E27FC236}">
                <a16:creationId xmlns:a16="http://schemas.microsoft.com/office/drawing/2014/main" id="{FF5101F4-4870-4D24-AD76-8313CBE1F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11">
            <a:extLst>
              <a:ext uri="{FF2B5EF4-FFF2-40B4-BE49-F238E27FC236}">
                <a16:creationId xmlns:a16="http://schemas.microsoft.com/office/drawing/2014/main" id="{3BC43DCF-CF31-4B0A-AEC7-DE101CAD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1340768"/>
            <a:ext cx="7056784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23888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/>
            <a:r>
              <a:rPr lang="sk-SK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Helissa</a:t>
            </a: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C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ollagen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ist tschechische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r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Herkunft. Es basiert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auf der Qualität und Reinheit des Rohmaterials.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E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s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handelt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sich um ein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p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remium</a:t>
            </a: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Kollagen,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deswegen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werden strenge Kontrollen bei der Verarbeitung eingehalten.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Experten aus den Reihen von Ärtzten und Apothekern empfehlen dieses Produkt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aufgrund seiner Reinheit, zertifizierte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r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Bioaktivität und nachgewiesene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r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Wirkung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pPr marL="0" indent="0" eaLnBrk="1" hangingPunct="1"/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 eaLnBrk="1" hangingPunct="1"/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2015, als Hellisa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eines der ersten hydrolysierten Kollagene auf den Markt kam, hat sein Ansatz das Vertrauen der Kunden gewonnen. </a:t>
            </a: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Das Produkt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hat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mit der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Zeit mehr als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00.000 Kunden geholfen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. Dazu kam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ein neues Produkt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, welches für Tiere bestimmt ist - 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Incapet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Collagen.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Mehr dazu in dieser Präsentation</a:t>
            </a:r>
            <a:endParaRPr lang="de-DE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endParaRPr lang="en-US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8" descr="pozadie04">
            <a:extLst>
              <a:ext uri="{FF2B5EF4-FFF2-40B4-BE49-F238E27FC236}">
                <a16:creationId xmlns:a16="http://schemas.microsoft.com/office/drawing/2014/main" id="{F88A7214-04C7-4927-B398-0FC9BBC20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 Box 7">
            <a:extLst>
              <a:ext uri="{FF2B5EF4-FFF2-40B4-BE49-F238E27FC236}">
                <a16:creationId xmlns:a16="http://schemas.microsoft.com/office/drawing/2014/main" id="{48EE33AF-D3CF-4295-B9B0-2E24ED733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739775"/>
            <a:ext cx="6767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Kontakte</a:t>
            </a:r>
            <a:endParaRPr lang="sk-SK" altLang="en-US" sz="1800" dirty="0"/>
          </a:p>
        </p:txBody>
      </p:sp>
      <p:sp>
        <p:nvSpPr>
          <p:cNvPr id="30723" name="Line 8">
            <a:extLst>
              <a:ext uri="{FF2B5EF4-FFF2-40B4-BE49-F238E27FC236}">
                <a16:creationId xmlns:a16="http://schemas.microsoft.com/office/drawing/2014/main" id="{A0A8926F-AADF-4E72-8FB6-E8B2AD531F0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969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4" name="Text Box 15">
            <a:extLst>
              <a:ext uri="{FF2B5EF4-FFF2-40B4-BE49-F238E27FC236}">
                <a16:creationId xmlns:a16="http://schemas.microsoft.com/office/drawing/2014/main" id="{72DCD4EC-826D-428B-A8D8-AE3C3724F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1557338"/>
            <a:ext cx="3911826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INCA </a:t>
            </a:r>
            <a:r>
              <a:rPr lang="sk-SK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Collagen</a:t>
            </a: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sk-SK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s.r.o</a:t>
            </a: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pPr eaLnBrk="1" hangingPunct="1"/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Zborovská 906/11</a:t>
            </a:r>
          </a:p>
          <a:p>
            <a:pPr eaLnBrk="1" hangingPunct="1"/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Brno</a:t>
            </a:r>
          </a:p>
          <a:p>
            <a:pPr eaLnBrk="1" hangingPunct="1"/>
            <a:r>
              <a:rPr lang="sk-SK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Czech</a:t>
            </a: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sk-SK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republic</a:t>
            </a: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/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/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  <a:hlinkClick r:id="rId3"/>
              </a:rPr>
              <a:t>www.helissacollagen.com</a:t>
            </a:r>
            <a:b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  <a:hlinkClick r:id="rId4"/>
              </a:rPr>
              <a:t>info@incacollagen.eu</a:t>
            </a: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/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IG: </a:t>
            </a:r>
            <a:r>
              <a:rPr lang="sk-SK" altLang="en-US" sz="2000" u="none" dirty="0" err="1">
                <a:solidFill>
                  <a:schemeClr val="bg1"/>
                </a:solidFill>
                <a:latin typeface="Calibri" panose="020F0502020204030204" pitchFamily="34" charset="0"/>
                <a:hlinkClick r:id="rId5"/>
              </a:rPr>
              <a:t>helissa_collagen_official</a:t>
            </a: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FB: </a:t>
            </a:r>
            <a:r>
              <a:rPr lang="sk-SK" altLang="en-US" sz="2000" u="none" dirty="0" err="1">
                <a:solidFill>
                  <a:schemeClr val="bg1"/>
                </a:solidFill>
                <a:latin typeface="Calibri" panose="020F0502020204030204" pitchFamily="34" charset="0"/>
                <a:hlinkClick r:id="rId6"/>
              </a:rPr>
              <a:t>helissa_collagen_official</a:t>
            </a: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YT: </a:t>
            </a:r>
            <a:r>
              <a:rPr lang="sk-SK" altLang="en-US" sz="2000" u="none" dirty="0" err="1">
                <a:solidFill>
                  <a:schemeClr val="bg1"/>
                </a:solidFill>
                <a:latin typeface="Calibri" panose="020F0502020204030204" pitchFamily="34" charset="0"/>
                <a:hlinkClick r:id="rId7"/>
              </a:rPr>
              <a:t>Helissa</a:t>
            </a: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  <a:hlinkClick r:id="rId7"/>
              </a:rPr>
              <a:t> </a:t>
            </a:r>
            <a:r>
              <a:rPr lang="sk-SK" altLang="en-US" sz="2000" u="none" dirty="0" err="1">
                <a:solidFill>
                  <a:schemeClr val="bg1"/>
                </a:solidFill>
                <a:latin typeface="Calibri" panose="020F0502020204030204" pitchFamily="34" charset="0"/>
                <a:hlinkClick r:id="rId7"/>
              </a:rPr>
              <a:t>Collagen</a:t>
            </a: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/>
            <a:endParaRPr lang="sk-SK" altLang="en-US" sz="1600" b="1" u="none" dirty="0">
              <a:solidFill>
                <a:srgbClr val="B6A86D"/>
              </a:solidFill>
              <a:latin typeface="Calibri" panose="020F0502020204030204" pitchFamily="34" charset="0"/>
            </a:endParaRPr>
          </a:p>
          <a:p>
            <a:pPr eaLnBrk="1" hangingPunct="1"/>
            <a:endParaRPr lang="sk-SK" altLang="en-US" sz="16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sk-SK" altLang="en-US" sz="1600" dirty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60972"/>
            <a:ext cx="3488801" cy="37890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pozadie04">
            <a:extLst>
              <a:ext uri="{FF2B5EF4-FFF2-40B4-BE49-F238E27FC236}">
                <a16:creationId xmlns:a16="http://schemas.microsoft.com/office/drawing/2014/main" id="{B24EEDAC-3CB3-4222-9D55-F2538244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5">
            <a:extLst>
              <a:ext uri="{FF2B5EF4-FFF2-40B4-BE49-F238E27FC236}">
                <a16:creationId xmlns:a16="http://schemas.microsoft.com/office/drawing/2014/main" id="{16BA2674-EC96-47DB-AE7A-A3F4AB67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714375"/>
            <a:ext cx="7344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Argumentation der Vorteile - Warum </a:t>
            </a:r>
            <a:r>
              <a:rPr lang="de-DE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Helissa</a:t>
            </a:r>
            <a:r>
              <a:rPr lang="de-DE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Collagen?</a:t>
            </a:r>
            <a:endParaRPr lang="sk-SK" altLang="en-US" b="1" u="none" dirty="0">
              <a:solidFill>
                <a:srgbClr val="B6A86D"/>
              </a:solidFill>
              <a:latin typeface="Calibri" panose="020F0502020204030204" pitchFamily="34" charset="0"/>
            </a:endParaRPr>
          </a:p>
        </p:txBody>
      </p:sp>
      <p:sp>
        <p:nvSpPr>
          <p:cNvPr id="17411" name="Line 6">
            <a:extLst>
              <a:ext uri="{FF2B5EF4-FFF2-40B4-BE49-F238E27FC236}">
                <a16:creationId xmlns:a16="http://schemas.microsoft.com/office/drawing/2014/main" id="{FF5101F4-4870-4D24-AD76-8313CBE1F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11">
            <a:extLst>
              <a:ext uri="{FF2B5EF4-FFF2-40B4-BE49-F238E27FC236}">
                <a16:creationId xmlns:a16="http://schemas.microsoft.com/office/drawing/2014/main" id="{3BC43DCF-CF31-4B0A-AEC7-DE101CAD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960" y="1532007"/>
            <a:ext cx="4104456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23888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sk-SK" altLang="en-US" sz="17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 eaLnBrk="1" hangingPunct="1"/>
            <a:r>
              <a:rPr lang="de-DE" altLang="en-US" sz="17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Helissa</a:t>
            </a:r>
            <a:r>
              <a:rPr lang="de-DE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 Collagen erhielt </a:t>
            </a:r>
            <a:r>
              <a:rPr lang="cs-CZ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das</a:t>
            </a:r>
            <a:r>
              <a:rPr lang="de-DE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 Zertifikat vom Anti-Doping-Labor, welches </a:t>
            </a:r>
            <a:r>
              <a:rPr lang="cs-CZ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die</a:t>
            </a:r>
            <a:r>
              <a:rPr lang="de-DE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 absolute Sicherheit und Unbedenklichkeit </a:t>
            </a:r>
            <a:r>
              <a:rPr lang="cs-CZ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für </a:t>
            </a:r>
            <a:r>
              <a:rPr lang="de-DE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Sportler bestätigt. Diese </a:t>
            </a:r>
            <a:r>
              <a:rPr lang="cs-CZ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Organisation</a:t>
            </a:r>
            <a:r>
              <a:rPr lang="de-DE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 wird als Autorität </a:t>
            </a:r>
            <a:r>
              <a:rPr lang="cs-CZ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bei </a:t>
            </a:r>
            <a:r>
              <a:rPr lang="de-DE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der Dopingkontrolle für olympische Spiele </a:t>
            </a:r>
            <a:r>
              <a:rPr lang="cs-CZ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anerkannt</a:t>
            </a:r>
            <a:r>
              <a:rPr lang="de-DE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. Dieses Zertifikat </a:t>
            </a:r>
            <a:r>
              <a:rPr lang="cs-CZ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besagt</a:t>
            </a:r>
            <a:r>
              <a:rPr lang="de-DE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, dass auch Spitzensportler bezüglich</a:t>
            </a:r>
            <a:r>
              <a:rPr lang="cs-CZ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 der</a:t>
            </a:r>
            <a:r>
              <a:rPr lang="de-DE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 Einnahme unseres Kollagens keine Bedenken haben müssen. Es bestätigt, dass </a:t>
            </a:r>
            <a:r>
              <a:rPr lang="de-DE" altLang="en-US" sz="17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Helissa</a:t>
            </a:r>
            <a:r>
              <a:rPr lang="de-DE" altLang="en-US" sz="1700" u="none" dirty="0">
                <a:solidFill>
                  <a:schemeClr val="bg1"/>
                </a:solidFill>
                <a:latin typeface="Calibri" panose="020F0502020204030204" pitchFamily="34" charset="0"/>
              </a:rPr>
              <a:t> Collagen ein reines und hochwertiges Präparat ist.</a:t>
            </a:r>
            <a:endParaRPr lang="sk-SK" altLang="en-US" sz="1700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ED3403A7-0484-4CCE-B167-585AF24DB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68" y="1268761"/>
            <a:ext cx="3445807" cy="487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93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9" descr="pozadie04">
            <a:extLst>
              <a:ext uri="{FF2B5EF4-FFF2-40B4-BE49-F238E27FC236}">
                <a16:creationId xmlns:a16="http://schemas.microsoft.com/office/drawing/2014/main" id="{A0F156B6-596C-43F5-BB50-0B4D91D6E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 Box 4">
            <a:extLst>
              <a:ext uri="{FF2B5EF4-FFF2-40B4-BE49-F238E27FC236}">
                <a16:creationId xmlns:a16="http://schemas.microsoft.com/office/drawing/2014/main" id="{F36598EE-207B-443A-AD75-3DB04C553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0" y="669795"/>
            <a:ext cx="669550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Zwei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Marken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–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Ein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Effekt</a:t>
            </a:r>
            <a:endParaRPr lang="sk-SK" altLang="en-US" b="1" u="none" dirty="0">
              <a:solidFill>
                <a:srgbClr val="B6A86D"/>
              </a:solidFill>
              <a:latin typeface="Calibri" panose="020F0502020204030204" pitchFamily="34" charset="0"/>
            </a:endParaRPr>
          </a:p>
        </p:txBody>
      </p:sp>
      <p:sp>
        <p:nvSpPr>
          <p:cNvPr id="15363" name="Line 5">
            <a:extLst>
              <a:ext uri="{FF2B5EF4-FFF2-40B4-BE49-F238E27FC236}">
                <a16:creationId xmlns:a16="http://schemas.microsoft.com/office/drawing/2014/main" id="{D1897EED-1C51-4BF5-ADC1-5A8470C9B3F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55700"/>
            <a:ext cx="284321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Text Box 7">
            <a:extLst>
              <a:ext uri="{FF2B5EF4-FFF2-40B4-BE49-F238E27FC236}">
                <a16:creationId xmlns:a16="http://schemas.microsoft.com/office/drawing/2014/main" id="{B8172B01-D825-495F-BF33-053C83D5C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1" y="1052736"/>
            <a:ext cx="4462376" cy="48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2015 - Inca Collagen ist das Produkt der INCA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-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Agen</a:t>
            </a:r>
            <a:r>
              <a:rPr lang="sk-SK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cy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s.r.o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2016 - Dauerhafte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r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Umsatzwachstum, Philosophie und Exklusivität der Marke Inca Collagen und hoher Standard der Kunden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orientierung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2017 - Nach dem Erfolg des In</a:t>
            </a: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c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a-Kollagens in Deutschland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musste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aufgrund eines Markenkonflikts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,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mit einem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konkurierenden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Produkt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,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eine neue Marke gefunden werden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. Der Name „Helissa Collagen“ wurde ins Leben gerufen.</a:t>
            </a: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27" y="1340768"/>
            <a:ext cx="3724199" cy="433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11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9" descr="pozadie04">
            <a:extLst>
              <a:ext uri="{FF2B5EF4-FFF2-40B4-BE49-F238E27FC236}">
                <a16:creationId xmlns:a16="http://schemas.microsoft.com/office/drawing/2014/main" id="{A0F156B6-596C-43F5-BB50-0B4D91D6E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 Box 4">
            <a:extLst>
              <a:ext uri="{FF2B5EF4-FFF2-40B4-BE49-F238E27FC236}">
                <a16:creationId xmlns:a16="http://schemas.microsoft.com/office/drawing/2014/main" id="{F36598EE-207B-443A-AD75-3DB04C553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18" y="723900"/>
            <a:ext cx="75214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Unternehmensfortschritt</a:t>
            </a:r>
            <a:endParaRPr lang="sk-SK" altLang="en-US" b="1" u="none" dirty="0">
              <a:solidFill>
                <a:srgbClr val="B6A86D"/>
              </a:solidFill>
              <a:latin typeface="Calibri" panose="020F0502020204030204" pitchFamily="34" charset="0"/>
            </a:endParaRPr>
          </a:p>
        </p:txBody>
      </p:sp>
      <p:sp>
        <p:nvSpPr>
          <p:cNvPr id="15363" name="Line 5">
            <a:extLst>
              <a:ext uri="{FF2B5EF4-FFF2-40B4-BE49-F238E27FC236}">
                <a16:creationId xmlns:a16="http://schemas.microsoft.com/office/drawing/2014/main" id="{D1897EED-1C51-4BF5-ADC1-5A8470C9B3F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55700"/>
            <a:ext cx="284321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Text Box 7">
            <a:extLst>
              <a:ext uri="{FF2B5EF4-FFF2-40B4-BE49-F238E27FC236}">
                <a16:creationId xmlns:a16="http://schemas.microsoft.com/office/drawing/2014/main" id="{B8172B01-D825-495F-BF33-053C83D5C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18" y="1140440"/>
            <a:ext cx="8275451" cy="523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Die grundlegende jährliche Wachstumsrate betrug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Jahr 2016 im Vergleich zu 2015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+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309%,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Jahr 2017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im Vergleich zu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2016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+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154%</a:t>
            </a:r>
          </a:p>
          <a:p>
            <a:pPr eaLnBrk="1" hangingPunct="1">
              <a:lnSpc>
                <a:spcPct val="120000"/>
              </a:lnSpc>
            </a:pPr>
            <a:endParaRPr lang="de-DE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Exportanteil in EU-Länder war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Jahr 2016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-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40%,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Jahr 2017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-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57%</a:t>
            </a: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</a:pPr>
            <a:endParaRPr lang="en-US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</a:pPr>
            <a:endParaRPr lang="cs-CZ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Grundlegende halbjährliche Wachstumsrate</a:t>
            </a:r>
            <a:endParaRPr lang="cs-CZ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</a:pPr>
            <a:endParaRPr lang="cs-CZ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</a:pPr>
            <a:endParaRPr lang="de-DE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</a:pP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</a:pP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491E1E-A976-43AC-A4A2-D83EFE3B7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27" y="1586875"/>
            <a:ext cx="3902719" cy="2761274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DEBAAB7-C284-4E04-8BEF-F51A032F70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442288"/>
              </p:ext>
            </p:extLst>
          </p:nvPr>
        </p:nvGraphicFramePr>
        <p:xfrm>
          <a:off x="250912" y="4984127"/>
          <a:ext cx="8529457" cy="741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04864">
                  <a:extLst>
                    <a:ext uri="{9D8B030D-6E8A-4147-A177-3AD203B41FA5}">
                      <a16:colId xmlns:a16="http://schemas.microsoft.com/office/drawing/2014/main" val="3229154057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731658297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69573385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75147437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4053609988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048348048"/>
                    </a:ext>
                  </a:extLst>
                </a:gridCol>
                <a:gridCol w="1040017">
                  <a:extLst>
                    <a:ext uri="{9D8B030D-6E8A-4147-A177-3AD203B41FA5}">
                      <a16:colId xmlns:a16="http://schemas.microsoft.com/office/drawing/2014/main" val="1877025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Jahreshälfte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II.2015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I.2016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II.2016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I.2017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II.2017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I.2018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026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Wachstumsrate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+64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+129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+68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+17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+7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286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612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9" descr="pozadie04">
            <a:extLst>
              <a:ext uri="{FF2B5EF4-FFF2-40B4-BE49-F238E27FC236}">
                <a16:creationId xmlns:a16="http://schemas.microsoft.com/office/drawing/2014/main" id="{A0F156B6-596C-43F5-BB50-0B4D91D6E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 Box 4">
            <a:extLst>
              <a:ext uri="{FF2B5EF4-FFF2-40B4-BE49-F238E27FC236}">
                <a16:creationId xmlns:a16="http://schemas.microsoft.com/office/drawing/2014/main" id="{F36598EE-207B-443A-AD75-3DB04C553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29" y="723900"/>
            <a:ext cx="740937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Exporterfolg - Auszeichnung</a:t>
            </a:r>
          </a:p>
        </p:txBody>
      </p:sp>
      <p:sp>
        <p:nvSpPr>
          <p:cNvPr id="15363" name="Line 5">
            <a:extLst>
              <a:ext uri="{FF2B5EF4-FFF2-40B4-BE49-F238E27FC236}">
                <a16:creationId xmlns:a16="http://schemas.microsoft.com/office/drawing/2014/main" id="{D1897EED-1C51-4BF5-ADC1-5A8470C9B3F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55700"/>
            <a:ext cx="284321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Text Box 7">
            <a:extLst>
              <a:ext uri="{FF2B5EF4-FFF2-40B4-BE49-F238E27FC236}">
                <a16:creationId xmlns:a16="http://schemas.microsoft.com/office/drawing/2014/main" id="{B8172B01-D825-495F-BF33-053C83D5C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29" y="1213112"/>
            <a:ext cx="4465637" cy="265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Wir achten auf die Qualität jeder Charge, um den biologischen Wert und die Wirkung des Stoffes zu erhalten.</a:t>
            </a:r>
          </a:p>
          <a:p>
            <a:pPr eaLnBrk="1" hangingPunct="1">
              <a:lnSpc>
                <a:spcPct val="120000"/>
              </a:lnSpc>
            </a:pPr>
            <a:endParaRPr lang="de-DE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2018 erhielt die In</a:t>
            </a: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c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a</a:t>
            </a:r>
            <a:r>
              <a:rPr lang="sk-SK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Agency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einen Exportpreis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von 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DH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L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für Exporte außerhalb der Tschechischen Republik.</a:t>
            </a:r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75" y="1340767"/>
            <a:ext cx="3907636" cy="37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67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pozadie04">
            <a:extLst>
              <a:ext uri="{FF2B5EF4-FFF2-40B4-BE49-F238E27FC236}">
                <a16:creationId xmlns:a16="http://schemas.microsoft.com/office/drawing/2014/main" id="{B24EEDAC-3CB3-4222-9D55-F2538244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920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5">
            <a:extLst>
              <a:ext uri="{FF2B5EF4-FFF2-40B4-BE49-F238E27FC236}">
                <a16:creationId xmlns:a16="http://schemas.microsoft.com/office/drawing/2014/main" id="{16BA2674-EC96-47DB-AE7A-A3F4AB67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350505"/>
            <a:ext cx="73448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Was hat in der Tschechischen Republik und der Slowakei</a:t>
            </a:r>
            <a:r>
              <a:rPr lang="cs-CZ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de-DE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funktioniert? Storytelling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und</a:t>
            </a:r>
            <a:r>
              <a:rPr lang="sk-SK" altLang="en-US" b="1" u="none" dirty="0">
                <a:solidFill>
                  <a:srgbClr val="B6A86D"/>
                </a:solidFill>
                <a:latin typeface="Calibri" panose="020F0502020204030204" pitchFamily="34" charset="0"/>
              </a:rPr>
              <a:t> </a:t>
            </a:r>
            <a:r>
              <a:rPr lang="sk-SK" altLang="en-US" b="1" u="none" dirty="0" err="1">
                <a:solidFill>
                  <a:srgbClr val="B6A86D"/>
                </a:solidFill>
                <a:latin typeface="Calibri" panose="020F0502020204030204" pitchFamily="34" charset="0"/>
              </a:rPr>
              <a:t>Edukation</a:t>
            </a:r>
            <a:endParaRPr lang="sk-SK" altLang="en-US" b="1" u="none" dirty="0">
              <a:solidFill>
                <a:srgbClr val="B6A86D"/>
              </a:solidFill>
              <a:latin typeface="Calibri" panose="020F0502020204030204" pitchFamily="34" charset="0"/>
            </a:endParaRPr>
          </a:p>
        </p:txBody>
      </p:sp>
      <p:sp>
        <p:nvSpPr>
          <p:cNvPr id="17411" name="Line 6">
            <a:extLst>
              <a:ext uri="{FF2B5EF4-FFF2-40B4-BE49-F238E27FC236}">
                <a16:creationId xmlns:a16="http://schemas.microsoft.com/office/drawing/2014/main" id="{FF5101F4-4870-4D24-AD76-8313CBE1F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71575"/>
            <a:ext cx="4500563" cy="0"/>
          </a:xfrm>
          <a:prstGeom prst="line">
            <a:avLst/>
          </a:prstGeom>
          <a:noFill/>
          <a:ln w="9525">
            <a:solidFill>
              <a:srgbClr val="B6A8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11">
            <a:extLst>
              <a:ext uri="{FF2B5EF4-FFF2-40B4-BE49-F238E27FC236}">
                <a16:creationId xmlns:a16="http://schemas.microsoft.com/office/drawing/2014/main" id="{3BC43DCF-CF31-4B0A-AEC7-DE101CAD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1532007"/>
            <a:ext cx="6697662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23888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/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Das Hauptziel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des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Marketings ist der 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Qualitätsinhalt, welcher von Kunden am meisten gesucht wird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pPr marL="0" indent="0" eaLnBrk="1" hangingPunct="1"/>
            <a:endParaRPr lang="de-DE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 eaLnBrk="1" hangingPunct="1"/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Unsere Themen werden hauptsächlich in Lifestyle-Medien, Gesundheitsmedien und Fachmedien veröffentlicht. Durch die Kombination dieser Kanäle wird eine bessere Verkaufsleistung erzielt.</a:t>
            </a:r>
          </a:p>
          <a:p>
            <a:pPr marL="0" indent="0" eaLnBrk="1" hangingPunct="1"/>
            <a:endParaRPr lang="sk-SK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 eaLnBrk="1" hangingPunct="1"/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Neben der Veröffentlichung traditioneller Gesundheitsthemen haben wir die Geschichte der Gründerin Romana </a:t>
            </a:r>
            <a:r>
              <a:rPr lang="de-DE" altLang="en-US" sz="2000" u="none" dirty="0" err="1">
                <a:solidFill>
                  <a:schemeClr val="bg1"/>
                </a:solidFill>
                <a:latin typeface="Calibri" panose="020F0502020204030204" pitchFamily="34" charset="0"/>
              </a:rPr>
              <a:t>Ljubasov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a</a:t>
            </a:r>
            <a:r>
              <a:rPr lang="de-DE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veröffentlicht.</a:t>
            </a:r>
            <a:r>
              <a:rPr lang="cs-CZ" altLang="en-US" sz="2000" u="none" dirty="0">
                <a:solidFill>
                  <a:schemeClr val="bg1"/>
                </a:solidFill>
                <a:latin typeface="Calibri" panose="020F0502020204030204" pitchFamily="34" charset="0"/>
              </a:rPr>
              <a:t> Ihre schwere Lebensgeschichte hat Sie so stark gemacht, dass Sie dieses Wunderprodukt entdeckt und vermarktet hat.</a:t>
            </a:r>
            <a:endParaRPr lang="en-US" altLang="en-US" sz="2000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248553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altLang="sk-SK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altLang="sk-SK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9963</TotalTime>
  <Words>2169</Words>
  <Application>Microsoft Office PowerPoint</Application>
  <PresentationFormat>On-screen Show (4:3)</PresentationFormat>
  <Paragraphs>226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Výchozí návrh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Demion</dc:creator>
  <cp:lastModifiedBy>Loris Brychta</cp:lastModifiedBy>
  <cp:revision>202</cp:revision>
  <dcterms:created xsi:type="dcterms:W3CDTF">2018-09-28T06:08:14Z</dcterms:created>
  <dcterms:modified xsi:type="dcterms:W3CDTF">2022-02-11T07:43:57Z</dcterms:modified>
</cp:coreProperties>
</file>